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42" r:id="rId5"/>
    <p:sldMasterId id="2147483757" r:id="rId6"/>
    <p:sldMasterId id="2147483770" r:id="rId7"/>
    <p:sldMasterId id="2147483784" r:id="rId8"/>
    <p:sldMasterId id="2147483794" r:id="rId9"/>
    <p:sldMasterId id="2147483815" r:id="rId10"/>
    <p:sldMasterId id="2147483825" r:id="rId11"/>
  </p:sldMasterIdLst>
  <p:notesMasterIdLst>
    <p:notesMasterId r:id="rId51"/>
  </p:notesMasterIdLst>
  <p:handoutMasterIdLst>
    <p:handoutMasterId r:id="rId52"/>
  </p:handoutMasterIdLst>
  <p:sldIdLst>
    <p:sldId id="257" r:id="rId12"/>
    <p:sldId id="8371" r:id="rId13"/>
    <p:sldId id="332" r:id="rId14"/>
    <p:sldId id="2076136762" r:id="rId15"/>
    <p:sldId id="263" r:id="rId16"/>
    <p:sldId id="2076136768" r:id="rId17"/>
    <p:sldId id="1660" r:id="rId18"/>
    <p:sldId id="2076136770" r:id="rId19"/>
    <p:sldId id="2076136763" r:id="rId20"/>
    <p:sldId id="567" r:id="rId21"/>
    <p:sldId id="2076136266" r:id="rId22"/>
    <p:sldId id="2076136769" r:id="rId23"/>
    <p:sldId id="2076136267" r:id="rId24"/>
    <p:sldId id="1118" r:id="rId25"/>
    <p:sldId id="2076136764" r:id="rId26"/>
    <p:sldId id="556" r:id="rId27"/>
    <p:sldId id="3377" r:id="rId28"/>
    <p:sldId id="566" r:id="rId29"/>
    <p:sldId id="262" r:id="rId30"/>
    <p:sldId id="558" r:id="rId31"/>
    <p:sldId id="2076136268" r:id="rId32"/>
    <p:sldId id="2076136765" r:id="rId33"/>
    <p:sldId id="3363" r:id="rId34"/>
    <p:sldId id="2076136771" r:id="rId35"/>
    <p:sldId id="3380" r:id="rId36"/>
    <p:sldId id="3361" r:id="rId37"/>
    <p:sldId id="3389" r:id="rId38"/>
    <p:sldId id="3400" r:id="rId39"/>
    <p:sldId id="2076136772" r:id="rId40"/>
    <p:sldId id="3398" r:id="rId41"/>
    <p:sldId id="3399" r:id="rId42"/>
    <p:sldId id="2076136766" r:id="rId43"/>
    <p:sldId id="1614" r:id="rId44"/>
    <p:sldId id="3346" r:id="rId45"/>
    <p:sldId id="559" r:id="rId46"/>
    <p:sldId id="3375" r:id="rId47"/>
    <p:sldId id="2076136767" r:id="rId48"/>
    <p:sldId id="3397" r:id="rId49"/>
    <p:sldId id="3378" r:id="rId5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257"/>
            <p14:sldId id="8371"/>
            <p14:sldId id="332"/>
            <p14:sldId id="2076136762"/>
            <p14:sldId id="263"/>
            <p14:sldId id="2076136768"/>
            <p14:sldId id="1660"/>
            <p14:sldId id="2076136770"/>
            <p14:sldId id="2076136763"/>
            <p14:sldId id="567"/>
            <p14:sldId id="2076136266"/>
            <p14:sldId id="2076136769"/>
            <p14:sldId id="2076136267"/>
            <p14:sldId id="1118"/>
            <p14:sldId id="2076136764"/>
            <p14:sldId id="556"/>
            <p14:sldId id="3377"/>
            <p14:sldId id="566"/>
            <p14:sldId id="262"/>
            <p14:sldId id="558"/>
            <p14:sldId id="2076136268"/>
            <p14:sldId id="2076136765"/>
            <p14:sldId id="3363"/>
            <p14:sldId id="2076136771"/>
            <p14:sldId id="3380"/>
            <p14:sldId id="3361"/>
            <p14:sldId id="3389"/>
            <p14:sldId id="3400"/>
            <p14:sldId id="2076136772"/>
            <p14:sldId id="3398"/>
            <p14:sldId id="3399"/>
            <p14:sldId id="2076136766"/>
            <p14:sldId id="1614"/>
            <p14:sldId id="3346"/>
            <p14:sldId id="559"/>
            <p14:sldId id="3375"/>
            <p14:sldId id="2076136767"/>
            <p14:sldId id="3397"/>
            <p14:sldId id="3378"/>
          </p14:sldIdLst>
        </p14:section>
        <p14:section name="REFERENCE SLIDES" id="{1BF493E7-959B-4098-9BC3-C5CDEA4CA9C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EF000"/>
    <a:srgbClr val="289E52"/>
    <a:srgbClr val="F7F7F7"/>
    <a:srgbClr val="777777"/>
    <a:srgbClr val="E3E3E3"/>
    <a:srgbClr val="00AF6F"/>
    <a:srgbClr val="5B5D5D"/>
    <a:srgbClr val="0078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7" autoAdjust="0"/>
    <p:restoredTop sz="65619" autoAdjust="0"/>
  </p:normalViewPr>
  <p:slideViewPr>
    <p:cSldViewPr snapToGrid="0">
      <p:cViewPr varScale="1">
        <p:scale>
          <a:sx n="78" d="100"/>
          <a:sy n="78" d="100"/>
        </p:scale>
        <p:origin x="96" y="690"/>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8/19/2021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dataversity.net/deep-learning-use-cas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medium.com/datadriveninvestor/neural-networks-activation-functions-e371202b56ff"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owardsdatascience.com/how-to-visualize-convolutional-features-in-40-lines-of-code-70b7d87b003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owardsdatascience.com/how-to-visualize-convolutional-features-in-40-lines-of-code-70b7d87b0030"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quora.com/What-s-the-difference-between-AI-ML-and-D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8/19/2021 8:21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2108244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8/19/2021 8:21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25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692847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vs unsupervised</a:t>
            </a:r>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997151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Commentary about R and Python</a:t>
            </a:r>
          </a:p>
          <a:p>
            <a:pPr rtl="0" fontAlgn="ctr"/>
            <a:r>
              <a:rPr lang="en-US" sz="1200" kern="1200" dirty="0">
                <a:solidFill>
                  <a:schemeClr val="tx1"/>
                </a:solidFill>
                <a:effectLst/>
                <a:latin typeface="+mn-lt"/>
                <a:ea typeface="+mn-ea"/>
                <a:cs typeface="+mn-cs"/>
              </a:rPr>
              <a:t>Platform things that only work on spark</a:t>
            </a:r>
          </a:p>
          <a:p>
            <a:pPr rtl="0" fontAlgn="ctr"/>
            <a:r>
              <a:rPr lang="en-US" sz="1200" kern="1200" dirty="0">
                <a:solidFill>
                  <a:schemeClr val="tx1"/>
                </a:solidFill>
                <a:effectLst/>
                <a:latin typeface="+mn-lt"/>
                <a:ea typeface="+mn-ea"/>
                <a:cs typeface="+mn-cs"/>
              </a:rPr>
              <a:t>SQL - data engineering mostly </a:t>
            </a:r>
          </a:p>
          <a:p>
            <a:pPr rtl="0" fontAlgn="ctr"/>
            <a:r>
              <a:rPr lang="en-US" sz="1200" kern="1200" dirty="0">
                <a:solidFill>
                  <a:schemeClr val="tx1"/>
                </a:solidFill>
                <a:effectLst/>
                <a:latin typeface="+mn-lt"/>
                <a:ea typeface="+mn-ea"/>
                <a:cs typeface="+mn-cs"/>
              </a:rPr>
              <a:t>Not many people are using Java</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896462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Pick and choose a few examples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3740698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637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https://aitold.me/ </a:t>
            </a:r>
          </a:p>
          <a:p>
            <a:endParaRPr lang="en-US" dirty="0"/>
          </a:p>
          <a:p>
            <a:pPr rtl="0" fontAlgn="ctr"/>
            <a:r>
              <a:rPr lang="en-US" sz="1200" kern="1200" dirty="0">
                <a:solidFill>
                  <a:schemeClr val="tx1"/>
                </a:solidFill>
                <a:effectLst/>
                <a:latin typeface="+mn-lt"/>
                <a:ea typeface="+mn-ea"/>
                <a:cs typeface="+mn-cs"/>
              </a:rPr>
              <a:t>Limitations in certain ML algorithms</a:t>
            </a:r>
          </a:p>
          <a:p>
            <a:pPr rtl="0" fontAlgn="ctr"/>
            <a:r>
              <a:rPr lang="en-US" sz="1200" kern="1200" dirty="0">
                <a:solidFill>
                  <a:schemeClr val="tx1"/>
                </a:solidFill>
                <a:effectLst/>
                <a:latin typeface="+mn-lt"/>
                <a:ea typeface="+mn-ea"/>
                <a:cs typeface="+mn-cs"/>
              </a:rPr>
              <a:t>SA tour</a:t>
            </a:r>
          </a:p>
          <a:p>
            <a:pPr rtl="0" fontAlgn="ctr"/>
            <a:r>
              <a:rPr lang="en-US" sz="1200" kern="1200" dirty="0">
                <a:solidFill>
                  <a:schemeClr val="tx1"/>
                </a:solidFill>
                <a:effectLst/>
                <a:latin typeface="+mn-lt"/>
                <a:ea typeface="+mn-ea"/>
                <a:cs typeface="+mn-cs"/>
              </a:rPr>
              <a:t>Hard to find wild dogs</a:t>
            </a:r>
          </a:p>
          <a:p>
            <a:pPr rtl="0" fontAlgn="ctr"/>
            <a:r>
              <a:rPr lang="en-US" sz="1200" kern="1200" dirty="0">
                <a:solidFill>
                  <a:schemeClr val="tx1"/>
                </a:solidFill>
                <a:effectLst/>
                <a:latin typeface="+mn-lt"/>
                <a:ea typeface="+mn-ea"/>
                <a:cs typeface="+mn-cs"/>
              </a:rPr>
              <a:t>Can you find it?</a:t>
            </a:r>
          </a:p>
          <a:p>
            <a:pPr rtl="0" fontAlgn="ctr"/>
            <a:r>
              <a:rPr lang="en-US" sz="1200" kern="1200" dirty="0">
                <a:solidFill>
                  <a:schemeClr val="tx1"/>
                </a:solidFill>
                <a:effectLst/>
                <a:latin typeface="+mn-lt"/>
                <a:ea typeface="+mn-ea"/>
                <a:cs typeface="+mn-cs"/>
              </a:rPr>
              <a:t>Just a blow up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8/19/2021 8:21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200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https://www.dataversity.net/deep-learning-use-cases/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3432726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Joke - next holiday party and you don’t have anything to talk about. You can talk about this and put it on their resume</a:t>
            </a:r>
          </a:p>
          <a:p>
            <a:r>
              <a:rPr lang="en-US" sz="1200" kern="1200" dirty="0">
                <a:solidFill>
                  <a:schemeClr val="tx1"/>
                </a:solidFill>
                <a:effectLst/>
                <a:latin typeface="+mn-lt"/>
                <a:ea typeface="+mn-ea"/>
                <a:cs typeface="+mn-cs"/>
              </a:rPr>
              <a:t>Set the tone that you're the expert but you will simplify this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min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a:t>
            </a:fld>
            <a:endParaRPr lang="en-US"/>
          </a:p>
        </p:txBody>
      </p:sp>
    </p:spTree>
    <p:extLst>
      <p:ext uri="{BB962C8B-B14F-4D97-AF65-F5344CB8AC3E}">
        <p14:creationId xmlns:p14="http://schemas.microsoft.com/office/powerpoint/2010/main" val="2396294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10206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Inputs, layers, and outputs</a:t>
            </a:r>
          </a:p>
          <a:p>
            <a:r>
              <a:rPr lang="en-US" dirty="0"/>
              <a:t>Explain the linear-ness of the + b</a:t>
            </a:r>
          </a:p>
          <a:p>
            <a:r>
              <a:rPr lang="en-US" dirty="0"/>
              <a:t>Explain how sigmoid is just one example of an activation function</a:t>
            </a:r>
          </a:p>
          <a:p>
            <a:r>
              <a:rPr lang="en-US" dirty="0">
                <a:hlinkClick r:id="rId3"/>
              </a:rPr>
              <a:t>https://medium.com/datadriveninvestor/neural-networks-activation-functions-e371202b56ff</a:t>
            </a:r>
            <a:endParaRPr lang="en-US" dirty="0"/>
          </a:p>
          <a:p>
            <a:r>
              <a:rPr lang="en-US" dirty="0"/>
              <a:t>Now when you get to an output, depending on the layers, you may do this again. And there are different ways of connecting outputs but we won’t get into it</a:t>
            </a:r>
          </a:p>
          <a:p>
            <a:r>
              <a:rPr lang="en-US" dirty="0"/>
              <a:t>But this notion of getting to an output, is called feedforward (calculating a y)</a:t>
            </a:r>
          </a:p>
          <a:p>
            <a:r>
              <a:rPr lang="en-US" dirty="0"/>
              <a:t>Next we need to determine how off were we? How wrong were we? We call this a LOSS function. Here, as an example, I’ve provided a sum of squares loss function</a:t>
            </a:r>
          </a:p>
          <a:p>
            <a:r>
              <a:rPr lang="en-US" dirty="0"/>
              <a:t>You’re just going to have to trust me on this one because we don’t have time to derive it</a:t>
            </a:r>
          </a:p>
          <a:p>
            <a:r>
              <a:rPr lang="en-US" dirty="0"/>
              <a:t>We want to know are we getting closer or not? Which way do we move to make loss less?</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Neural Networks consist of the following components</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input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arbitrary amount of </a:t>
            </a:r>
            <a:r>
              <a:rPr lang="en-US" sz="1200" b="1" i="0" kern="1200" dirty="0">
                <a:solidFill>
                  <a:schemeClr val="tx1"/>
                </a:solidFill>
                <a:effectLst/>
                <a:latin typeface="+mn-lt"/>
                <a:ea typeface="+mn-ea"/>
                <a:cs typeface="+mn-cs"/>
              </a:rPr>
              <a:t>hidden layers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output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ŷ</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set of </a:t>
            </a:r>
            <a:r>
              <a:rPr lang="en-US" sz="1200" b="1" i="0" kern="1200" dirty="0">
                <a:solidFill>
                  <a:schemeClr val="tx1"/>
                </a:solidFill>
                <a:effectLst/>
                <a:latin typeface="+mn-lt"/>
                <a:ea typeface="+mn-ea"/>
                <a:cs typeface="+mn-cs"/>
              </a:rPr>
              <a:t>weights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biases</a:t>
            </a:r>
            <a:r>
              <a:rPr lang="en-US" sz="1200" b="0" i="0" kern="1200" dirty="0">
                <a:solidFill>
                  <a:schemeClr val="tx1"/>
                </a:solidFill>
                <a:effectLst/>
                <a:latin typeface="+mn-lt"/>
                <a:ea typeface="+mn-ea"/>
                <a:cs typeface="+mn-cs"/>
              </a:rPr>
              <a:t> between each layer, </a:t>
            </a:r>
            <a:r>
              <a:rPr lang="en-US" sz="1200" b="1" i="1" kern="1200" dirty="0">
                <a:solidFill>
                  <a:schemeClr val="tx1"/>
                </a:solidFill>
                <a:effectLst/>
                <a:latin typeface="+mn-lt"/>
                <a:ea typeface="+mn-ea"/>
                <a:cs typeface="+mn-cs"/>
              </a:rPr>
              <a:t>W and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choice of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for each hidden layer, </a:t>
            </a:r>
            <a:r>
              <a:rPr lang="en-US" sz="1200" b="1" i="1" kern="1200" dirty="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In this tutorial, we’ll use a Sigmoid activation function.</a:t>
            </a:r>
          </a:p>
          <a:p>
            <a:endParaRPr lang="en-US" dirty="0"/>
          </a:p>
          <a:p>
            <a:endParaRPr lang="en-US" dirty="0"/>
          </a:p>
          <a:p>
            <a:r>
              <a:rPr lang="en-US" dirty="0"/>
              <a:t>https://www.youtube.com/watch?v=QSaZGT4-6EY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8/19/2021 8:21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demo</a:t>
            </a:r>
          </a:p>
          <a:p>
            <a:endParaRPr lang="en-US" dirty="0"/>
          </a:p>
          <a:p>
            <a:r>
              <a:rPr lang="en-US" dirty="0">
                <a:hlinkClick r:id="rId3"/>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1298823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8/19/2021 8:21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955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demo</a:t>
            </a:r>
          </a:p>
          <a:p>
            <a:endParaRPr lang="en-US" dirty="0"/>
          </a:p>
          <a:p>
            <a:r>
              <a:rPr lang="en-US" dirty="0">
                <a:hlinkClick r:id="rId3"/>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5348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4128866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31</a:t>
            </a:fld>
            <a:endParaRPr lang="en-US"/>
          </a:p>
        </p:txBody>
      </p:sp>
    </p:spTree>
    <p:extLst>
      <p:ext uri="{BB962C8B-B14F-4D97-AF65-F5344CB8AC3E}">
        <p14:creationId xmlns:p14="http://schemas.microsoft.com/office/powerpoint/2010/main" val="3571004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019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8/19/2021 8:21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536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So, you should be excited with our Machine Learning portfolio.</a:t>
            </a:r>
          </a:p>
          <a:p>
            <a:endParaRPr lang="en-US" sz="1200" i="1"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Because SQL is everywhere</a:t>
            </a:r>
          </a:p>
          <a:p>
            <a:pPr rtl="0" fontAlgn="ctr"/>
            <a:r>
              <a:rPr lang="en-US" sz="1200" kern="1200" dirty="0">
                <a:solidFill>
                  <a:schemeClr val="tx1"/>
                </a:solidFill>
                <a:effectLst/>
                <a:latin typeface="+mn-lt"/>
                <a:ea typeface="+mn-ea"/>
                <a:cs typeface="+mn-cs"/>
              </a:rPr>
              <a:t>You can </a:t>
            </a:r>
            <a:r>
              <a:rPr lang="en-US" sz="1200" kern="1200" dirty="0" err="1">
                <a:solidFill>
                  <a:schemeClr val="tx1"/>
                </a:solidFill>
                <a:effectLst/>
                <a:latin typeface="+mn-lt"/>
                <a:ea typeface="+mn-ea"/>
                <a:cs typeface="+mn-cs"/>
              </a:rPr>
              <a:t>trian</a:t>
            </a:r>
            <a:r>
              <a:rPr lang="en-US" sz="1200" kern="1200" dirty="0">
                <a:solidFill>
                  <a:schemeClr val="tx1"/>
                </a:solidFill>
                <a:effectLst/>
                <a:latin typeface="+mn-lt"/>
                <a:ea typeface="+mn-ea"/>
                <a:cs typeface="+mn-cs"/>
              </a:rPr>
              <a:t> in the cloud and deploy it in the cloud</a:t>
            </a:r>
          </a:p>
          <a:p>
            <a:pPr rtl="0" fontAlgn="ctr"/>
            <a:r>
              <a:rPr lang="en-US" sz="1200" kern="1200" dirty="0">
                <a:solidFill>
                  <a:schemeClr val="tx1"/>
                </a:solidFill>
                <a:effectLst/>
                <a:latin typeface="+mn-lt"/>
                <a:ea typeface="+mn-ea"/>
                <a:cs typeface="+mn-cs"/>
              </a:rPr>
              <a:t>e.g. Edge</a:t>
            </a:r>
          </a:p>
          <a:p>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8/19/2021 8:21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63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2369144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AI and Data Science. Let's start with DS</a:t>
            </a:r>
          </a:p>
          <a:p>
            <a:pPr rtl="0" fontAlgn="ctr"/>
            <a:r>
              <a:rPr lang="en-US" sz="1200" kern="1200" dirty="0">
                <a:solidFill>
                  <a:schemeClr val="tx1"/>
                </a:solidFill>
                <a:effectLst/>
                <a:latin typeface="+mn-lt"/>
                <a:ea typeface="+mn-ea"/>
                <a:cs typeface="+mn-cs"/>
              </a:rPr>
              <a:t>Everything you already know how to do but adding scientific process</a:t>
            </a:r>
          </a:p>
          <a:p>
            <a:pPr rtl="0" fontAlgn="ctr"/>
            <a:r>
              <a:rPr lang="en-US" sz="1200" kern="1200" dirty="0">
                <a:solidFill>
                  <a:schemeClr val="tx1"/>
                </a:solidFill>
                <a:effectLst/>
                <a:latin typeface="+mn-lt"/>
                <a:ea typeface="+mn-ea"/>
                <a:cs typeface="+mn-cs"/>
              </a:rPr>
              <a:t>Data and science</a:t>
            </a:r>
          </a:p>
          <a:p>
            <a:endParaRPr lang="en-US" dirty="0"/>
          </a:p>
          <a:p>
            <a:r>
              <a:rPr lang="en-US" dirty="0"/>
              <a:t>2 min</a:t>
            </a:r>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230328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So what's artificial intelligence</a:t>
            </a:r>
          </a:p>
          <a:p>
            <a:pPr rtl="0" fontAlgn="ctr"/>
            <a:r>
              <a:rPr lang="en-US" sz="1200" kern="1200" dirty="0">
                <a:solidFill>
                  <a:schemeClr val="tx1"/>
                </a:solidFill>
                <a:effectLst/>
                <a:latin typeface="+mn-lt"/>
                <a:ea typeface="+mn-ea"/>
                <a:cs typeface="+mn-cs"/>
              </a:rPr>
              <a:t>1957 - 1950s - we are so good with computers we can figure this out</a:t>
            </a:r>
          </a:p>
          <a:p>
            <a:pPr lvl="1" rtl="0" fontAlgn="ctr"/>
            <a:r>
              <a:rPr lang="en-US" sz="1200" kern="1200" dirty="0">
                <a:solidFill>
                  <a:schemeClr val="tx1"/>
                </a:solidFill>
                <a:effectLst/>
                <a:latin typeface="+mn-lt"/>
                <a:ea typeface="+mn-ea"/>
                <a:cs typeface="+mn-cs"/>
              </a:rPr>
              <a:t>Like a kid with a burger or a salad, I know what they want</a:t>
            </a:r>
          </a:p>
          <a:p>
            <a:pPr lvl="1" rtl="0" fontAlgn="ctr"/>
            <a:r>
              <a:rPr lang="en-US" sz="1200" kern="1200" dirty="0">
                <a:solidFill>
                  <a:schemeClr val="tx1"/>
                </a:solidFill>
                <a:effectLst/>
                <a:latin typeface="+mn-lt"/>
                <a:ea typeface="+mn-ea"/>
                <a:cs typeface="+mn-cs"/>
              </a:rPr>
              <a:t>People are so predictable</a:t>
            </a:r>
          </a:p>
          <a:p>
            <a:pPr lvl="1" rtl="0" fontAlgn="ctr"/>
            <a:r>
              <a:rPr lang="en-US" sz="1200" kern="1200" dirty="0">
                <a:solidFill>
                  <a:schemeClr val="tx1"/>
                </a:solidFill>
                <a:effectLst/>
                <a:latin typeface="+mn-lt"/>
                <a:ea typeface="+mn-ea"/>
                <a:cs typeface="+mn-cs"/>
              </a:rPr>
              <a:t>We can quantify anything a human thinks</a:t>
            </a:r>
          </a:p>
          <a:p>
            <a:pPr lvl="1" rtl="0" fontAlgn="ctr"/>
            <a:r>
              <a:rPr lang="en-US" sz="1200" kern="1200" dirty="0">
                <a:solidFill>
                  <a:schemeClr val="tx1"/>
                </a:solidFill>
                <a:effectLst/>
                <a:latin typeface="+mn-lt"/>
                <a:ea typeface="+mn-ea"/>
                <a:cs typeface="+mn-cs"/>
              </a:rPr>
              <a:t>So they tried some things and it didn't quite work out so it went dormant</a:t>
            </a:r>
          </a:p>
          <a:p>
            <a:pPr lvl="1" rtl="0" fontAlgn="ctr"/>
            <a:r>
              <a:rPr lang="en-US" sz="1200" kern="1200" dirty="0">
                <a:solidFill>
                  <a:schemeClr val="tx1"/>
                </a:solidFill>
                <a:effectLst/>
                <a:latin typeface="+mn-lt"/>
                <a:ea typeface="+mn-ea"/>
                <a:cs typeface="+mn-cs"/>
              </a:rPr>
              <a:t>Then</a:t>
            </a:r>
          </a:p>
          <a:p>
            <a:endParaRPr lang="en-US" dirty="0"/>
          </a:p>
          <a:p>
            <a:pPr rtl="0" fontAlgn="ctr"/>
            <a:r>
              <a:rPr lang="en-US" sz="1200" kern="1200" dirty="0">
                <a:solidFill>
                  <a:schemeClr val="tx1"/>
                </a:solidFill>
                <a:effectLst/>
                <a:latin typeface="+mn-lt"/>
                <a:ea typeface="+mn-ea"/>
                <a:cs typeface="+mn-cs"/>
              </a:rPr>
              <a:t>1980s - data mining</a:t>
            </a:r>
          </a:p>
          <a:p>
            <a:pPr lvl="1" rtl="0" fontAlgn="ctr"/>
            <a:r>
              <a:rPr lang="en-US" sz="1200" kern="1200" dirty="0">
                <a:solidFill>
                  <a:schemeClr val="tx1"/>
                </a:solidFill>
                <a:effectLst/>
                <a:latin typeface="+mn-lt"/>
                <a:ea typeface="+mn-ea"/>
                <a:cs typeface="+mn-cs"/>
              </a:rPr>
              <a:t>Using statistics to predict from </a:t>
            </a:r>
            <a:r>
              <a:rPr lang="en-US" sz="1200" kern="1200" dirty="0" err="1">
                <a:solidFill>
                  <a:schemeClr val="tx1"/>
                </a:solidFill>
                <a:effectLst/>
                <a:latin typeface="+mn-lt"/>
                <a:ea typeface="+mn-ea"/>
                <a:cs typeface="+mn-cs"/>
              </a:rPr>
              <a:t>largers</a:t>
            </a:r>
            <a:r>
              <a:rPr lang="en-US" sz="1200" kern="1200" dirty="0">
                <a:solidFill>
                  <a:schemeClr val="tx1"/>
                </a:solidFill>
                <a:effectLst/>
                <a:latin typeface="+mn-lt"/>
                <a:ea typeface="+mn-ea"/>
                <a:cs typeface="+mn-cs"/>
              </a:rPr>
              <a:t> sets of data</a:t>
            </a:r>
          </a:p>
          <a:p>
            <a:pPr lvl="1" rtl="0" fontAlgn="ctr"/>
            <a:r>
              <a:rPr lang="en-US" sz="1200" kern="1200" dirty="0">
                <a:solidFill>
                  <a:schemeClr val="tx1"/>
                </a:solidFill>
                <a:effectLst/>
                <a:latin typeface="+mn-lt"/>
                <a:ea typeface="+mn-ea"/>
                <a:cs typeface="+mn-cs"/>
              </a:rPr>
              <a:t>Combining symbolic logic and data mining</a:t>
            </a:r>
          </a:p>
          <a:p>
            <a:pPr lvl="1" rtl="0" fontAlgn="ctr"/>
            <a:r>
              <a:rPr lang="en-US" sz="1200" kern="1200" dirty="0">
                <a:solidFill>
                  <a:schemeClr val="tx1"/>
                </a:solidFill>
                <a:effectLst/>
                <a:latin typeface="+mn-lt"/>
                <a:ea typeface="+mn-ea"/>
                <a:cs typeface="+mn-cs"/>
              </a:rPr>
              <a:t>Machine learning </a:t>
            </a:r>
          </a:p>
          <a:p>
            <a:pPr lvl="1" rtl="0" fontAlgn="ctr"/>
            <a:r>
              <a:rPr lang="en-US" sz="1200" kern="1200" dirty="0">
                <a:solidFill>
                  <a:schemeClr val="tx1"/>
                </a:solidFill>
                <a:effectLst/>
                <a:latin typeface="+mn-lt"/>
                <a:ea typeface="+mn-ea"/>
                <a:cs typeface="+mn-cs"/>
              </a:rPr>
              <a:t>Able to handle big data</a:t>
            </a:r>
          </a:p>
          <a:p>
            <a:pPr lvl="1" rtl="0" fontAlgn="ctr"/>
            <a:r>
              <a:rPr lang="en-US" sz="1200" kern="1200" dirty="0">
                <a:solidFill>
                  <a:schemeClr val="tx1"/>
                </a:solidFill>
                <a:effectLst/>
                <a:latin typeface="+mn-lt"/>
                <a:ea typeface="+mn-ea"/>
                <a:cs typeface="+mn-cs"/>
              </a:rPr>
              <a:t>Mature in the ML space</a:t>
            </a:r>
          </a:p>
          <a:p>
            <a:pPr rtl="0" fontAlgn="ctr"/>
            <a:r>
              <a:rPr lang="en-US" sz="1200" kern="1200" dirty="0">
                <a:solidFill>
                  <a:schemeClr val="tx1"/>
                </a:solidFill>
                <a:effectLst/>
                <a:latin typeface="+mn-lt"/>
                <a:ea typeface="+mn-ea"/>
                <a:cs typeface="+mn-cs"/>
              </a:rPr>
              <a:t>2010s DL got more developed</a:t>
            </a:r>
          </a:p>
          <a:p>
            <a:pPr lvl="1" rtl="0" fontAlgn="ctr"/>
            <a:r>
              <a:rPr lang="en-US" sz="1200" kern="1200" dirty="0">
                <a:solidFill>
                  <a:schemeClr val="tx1"/>
                </a:solidFill>
                <a:effectLst/>
                <a:latin typeface="+mn-lt"/>
                <a:ea typeface="+mn-ea"/>
                <a:cs typeface="+mn-cs"/>
              </a:rPr>
              <a:t>Involving layers to do more complex things</a:t>
            </a:r>
          </a:p>
          <a:p>
            <a:pPr lvl="1" rtl="0" fontAlgn="ctr"/>
            <a:endParaRPr lang="en-US" sz="1200" kern="1200" dirty="0">
              <a:solidFill>
                <a:schemeClr val="tx1"/>
              </a:solidFill>
              <a:effectLst/>
              <a:latin typeface="+mn-lt"/>
              <a:ea typeface="+mn-ea"/>
              <a:cs typeface="+mn-cs"/>
            </a:endParaRPr>
          </a:p>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pPr lvl="1" rtl="0" fontAlgn="ctr"/>
            <a:endParaRPr lang="en-US" sz="1200" kern="1200" dirty="0">
              <a:solidFill>
                <a:schemeClr val="tx1"/>
              </a:solidFill>
              <a:effectLst/>
              <a:latin typeface="+mn-lt"/>
              <a:ea typeface="+mn-ea"/>
              <a:cs typeface="+mn-cs"/>
            </a:endParaRPr>
          </a:p>
          <a:p>
            <a:endParaRPr lang="en-US" dirty="0"/>
          </a:p>
          <a:p>
            <a:r>
              <a:rPr lang="en-US" dirty="0"/>
              <a:t>As an </a:t>
            </a:r>
            <a:r>
              <a:rPr lang="en-US" dirty="0" err="1"/>
              <a:t>exmple</a:t>
            </a:r>
            <a:r>
              <a:rPr lang="en-US" dirty="0"/>
              <a:t>,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a:p>
            <a:r>
              <a:rPr lang="en-US" dirty="0"/>
              <a:t>5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8/19/2021 8:21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https://www.quora.com/What-s-the-difference-between-AI-ML-and-DL</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4031591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1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Talking through again symbolic</a:t>
            </a:r>
          </a:p>
          <a:p>
            <a:pPr rtl="0" fontAlgn="ctr"/>
            <a:r>
              <a:rPr lang="en-US" sz="1200" kern="1200" dirty="0">
                <a:solidFill>
                  <a:schemeClr val="tx1"/>
                </a:solidFill>
                <a:effectLst/>
                <a:latin typeface="+mn-lt"/>
                <a:ea typeface="+mn-ea"/>
                <a:cs typeface="+mn-cs"/>
              </a:rPr>
              <a:t>Just a bunch of if then</a:t>
            </a:r>
          </a:p>
          <a:p>
            <a:pPr rtl="0" fontAlgn="ctr"/>
            <a:r>
              <a:rPr lang="en-US" sz="1200" kern="1200" dirty="0">
                <a:solidFill>
                  <a:schemeClr val="tx1"/>
                </a:solidFill>
                <a:effectLst/>
                <a:latin typeface="+mn-lt"/>
                <a:ea typeface="+mn-ea"/>
                <a:cs typeface="+mn-cs"/>
              </a:rPr>
              <a:t>We can change the questions</a:t>
            </a:r>
          </a:p>
          <a:p>
            <a:pPr rtl="0" fontAlgn="ctr"/>
            <a:r>
              <a:rPr lang="en-US" sz="1200" kern="1200" dirty="0">
                <a:solidFill>
                  <a:schemeClr val="tx1"/>
                </a:solidFill>
                <a:effectLst/>
                <a:latin typeface="+mn-lt"/>
                <a:ea typeface="+mn-ea"/>
                <a:cs typeface="+mn-cs"/>
              </a:rPr>
              <a:t>If you add more syllables, they pay you more money </a:t>
            </a:r>
          </a:p>
          <a:p>
            <a:pPr rtl="0" fontAlgn="ctr"/>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thens</a:t>
            </a:r>
            <a:r>
              <a:rPr lang="en-US" sz="1200" kern="1200" dirty="0">
                <a:solidFill>
                  <a:schemeClr val="tx1"/>
                </a:solidFill>
                <a:effectLst/>
                <a:latin typeface="+mn-lt"/>
                <a:ea typeface="+mn-ea"/>
                <a:cs typeface="+mn-cs"/>
              </a:rPr>
              <a:t> are experts systems</a:t>
            </a:r>
          </a:p>
          <a:p>
            <a:pPr rtl="0" fontAlgn="ctr"/>
            <a:r>
              <a:rPr lang="en-US" sz="1200" kern="1200" dirty="0">
                <a:solidFill>
                  <a:schemeClr val="tx1"/>
                </a:solidFill>
                <a:effectLst/>
                <a:latin typeface="+mn-lt"/>
                <a:ea typeface="+mn-ea"/>
                <a:cs typeface="+mn-cs"/>
              </a:rPr>
              <a:t>That's just code</a:t>
            </a:r>
          </a:p>
          <a:p>
            <a:pPr rtl="0" fontAlgn="ctr"/>
            <a:r>
              <a:rPr lang="en-US" sz="1200" kern="1200" dirty="0">
                <a:solidFill>
                  <a:schemeClr val="tx1"/>
                </a:solidFill>
                <a:effectLst/>
                <a:latin typeface="+mn-lt"/>
                <a:ea typeface="+mn-ea"/>
                <a:cs typeface="+mn-cs"/>
              </a:rPr>
              <a:t>Then statistical</a:t>
            </a:r>
          </a:p>
          <a:p>
            <a:pPr lvl="1" rtl="0" fontAlgn="ctr"/>
            <a:r>
              <a:rPr lang="en-US" sz="1200" kern="1200" dirty="0">
                <a:solidFill>
                  <a:schemeClr val="tx1"/>
                </a:solidFill>
                <a:effectLst/>
                <a:latin typeface="+mn-lt"/>
                <a:ea typeface="+mn-ea"/>
                <a:cs typeface="+mn-cs"/>
              </a:rPr>
              <a:t>Inference - how the weather is predicted</a:t>
            </a:r>
          </a:p>
          <a:p>
            <a:pPr lvl="1" rtl="0" fontAlgn="ctr"/>
            <a:r>
              <a:rPr lang="en-US" sz="1200" kern="1200" dirty="0">
                <a:solidFill>
                  <a:schemeClr val="tx1"/>
                </a:solidFill>
                <a:effectLst/>
                <a:latin typeface="+mn-lt"/>
                <a:ea typeface="+mn-ea"/>
                <a:cs typeface="+mn-cs"/>
              </a:rPr>
              <a:t>Bayesian remember bell curve model</a:t>
            </a:r>
          </a:p>
          <a:p>
            <a:pPr rtl="0" fontAlgn="ctr"/>
            <a:r>
              <a:rPr lang="en-US" sz="1200" kern="1200" dirty="0">
                <a:solidFill>
                  <a:schemeClr val="tx1"/>
                </a:solidFill>
                <a:effectLst/>
                <a:latin typeface="+mn-lt"/>
                <a:ea typeface="+mn-ea"/>
                <a:cs typeface="+mn-cs"/>
              </a:rPr>
              <a:t>This carried us along for a while</a:t>
            </a:r>
          </a:p>
          <a:p>
            <a:pPr rtl="0" fontAlgn="ctr"/>
            <a:r>
              <a:rPr lang="en-US" sz="1200" kern="1200" dirty="0">
                <a:solidFill>
                  <a:schemeClr val="tx1"/>
                </a:solidFill>
                <a:effectLst/>
                <a:latin typeface="+mn-lt"/>
                <a:ea typeface="+mn-ea"/>
                <a:cs typeface="+mn-cs"/>
              </a:rPr>
              <a:t>From all these things we got these sorts of things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2682259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10964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3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74" indent="0">
              <a:buFont typeface="Wingdings" panose="05000000000000000000" pitchFamily="2" charset="2"/>
              <a:buNone/>
              <a:defRPr sz="1500" b="0"/>
            </a:lvl2pPr>
            <a:lvl3pPr marL="338107" indent="0">
              <a:buFont typeface="Wingdings" panose="05000000000000000000" pitchFamily="2" charset="2"/>
              <a:buNone/>
              <a:tabLst/>
              <a:defRPr sz="1200" b="0"/>
            </a:lvl3pPr>
            <a:lvl4pPr marL="489302" indent="0">
              <a:buFont typeface="Wingdings" panose="05000000000000000000" pitchFamily="2" charset="2"/>
              <a:buNone/>
              <a:defRPr sz="1050" b="0"/>
            </a:lvl4pPr>
            <a:lvl5pPr marL="640499"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74" indent="0">
              <a:buFont typeface="Wingdings" panose="05000000000000000000" pitchFamily="2" charset="2"/>
              <a:buNone/>
              <a:defRPr sz="1500" b="0"/>
            </a:lvl2pPr>
            <a:lvl3pPr marL="338107" indent="0">
              <a:buFont typeface="Wingdings" panose="05000000000000000000" pitchFamily="2" charset="2"/>
              <a:buNone/>
              <a:tabLst/>
              <a:defRPr sz="1200" b="0"/>
            </a:lvl3pPr>
            <a:lvl4pPr marL="489302" indent="0">
              <a:buFont typeface="Wingdings" panose="05000000000000000000" pitchFamily="2" charset="2"/>
              <a:buNone/>
              <a:defRPr sz="1050" b="0"/>
            </a:lvl4pPr>
            <a:lvl5pPr marL="640499"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165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1"/>
            <a:ext cx="3909060" cy="1237262"/>
          </a:xfrm>
        </p:spPr>
        <p:txBody>
          <a:bodyPr wrap="square">
            <a:spAutoFit/>
          </a:bodyPr>
          <a:lstStyle>
            <a:lvl1pPr marL="173815" indent="-173815">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50" indent="-128576">
              <a:buFont typeface="Wingdings" panose="05000000000000000000" pitchFamily="2" charset="2"/>
              <a:buChar char=""/>
              <a:defRPr sz="1500" b="0"/>
            </a:lvl2pPr>
            <a:lvl3pPr marL="479779" indent="-141672">
              <a:buFont typeface="Wingdings" panose="05000000000000000000" pitchFamily="2" charset="2"/>
              <a:buChar char=""/>
              <a:tabLst/>
              <a:defRPr sz="1200" b="0"/>
            </a:lvl3pPr>
            <a:lvl4pPr marL="621451" indent="-132148">
              <a:buFont typeface="Wingdings" panose="05000000000000000000" pitchFamily="2" charset="2"/>
              <a:buChar char=""/>
              <a:defRPr sz="1050" b="0"/>
            </a:lvl4pPr>
            <a:lvl5pPr marL="767884" indent="-127386">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1"/>
            <a:ext cx="3909060" cy="1237262"/>
          </a:xfrm>
        </p:spPr>
        <p:txBody>
          <a:bodyPr wrap="square">
            <a:spAutoFit/>
          </a:bodyPr>
          <a:lstStyle>
            <a:lvl1pPr marL="173815" indent="-173815">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50" indent="-128576">
              <a:buFont typeface="Wingdings" panose="05000000000000000000" pitchFamily="2" charset="2"/>
              <a:buChar char=""/>
              <a:defRPr sz="1500" b="0"/>
            </a:lvl2pPr>
            <a:lvl3pPr marL="479779" indent="-141672">
              <a:buFont typeface="Wingdings" panose="05000000000000000000" pitchFamily="2" charset="2"/>
              <a:buChar char=""/>
              <a:tabLst/>
              <a:defRPr sz="1200" b="0"/>
            </a:lvl3pPr>
            <a:lvl4pPr marL="621451" indent="-132148">
              <a:buFont typeface="Wingdings" panose="05000000000000000000" pitchFamily="2" charset="2"/>
              <a:buChar char=""/>
              <a:defRPr sz="1050" b="0"/>
            </a:lvl4pPr>
            <a:lvl5pPr marL="767884" indent="-127386">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046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35515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441197" y="783431"/>
            <a:ext cx="8263890" cy="230832"/>
          </a:xfrm>
        </p:spPr>
        <p:txBody>
          <a:bodyPr wrap="square" lIns="0" tIns="0" rIns="0" bIns="0">
            <a:spAutoFit/>
          </a:bodyPr>
          <a:lstStyle>
            <a:lvl1pPr marL="0" indent="0">
              <a:buNone/>
              <a:defRPr lang="en-US" sz="1500" dirty="0" smtClean="0">
                <a:solidFill>
                  <a:schemeClr val="accent1"/>
                </a:solidFill>
                <a:latin typeface="+mj-lt"/>
                <a:cs typeface="+mn-cs"/>
              </a:defRPr>
            </a:lvl1pPr>
          </a:lstStyle>
          <a:p>
            <a:pPr marL="0" lvl="0" defTabSz="685714"/>
            <a:r>
              <a:rPr lang="en-US"/>
              <a:t>Click to edit Master text styles</a:t>
            </a:r>
          </a:p>
        </p:txBody>
      </p:sp>
    </p:spTree>
    <p:extLst>
      <p:ext uri="{BB962C8B-B14F-4D97-AF65-F5344CB8AC3E}">
        <p14:creationId xmlns:p14="http://schemas.microsoft.com/office/powerpoint/2010/main" val="23819615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9793" y="1170483"/>
            <a:ext cx="3673603" cy="929342"/>
          </a:xfrm>
        </p:spPr>
        <p:txBody>
          <a:bodyPr wrap="square">
            <a:spAutoFit/>
          </a:bodyPr>
          <a:lstStyle>
            <a:lvl1pPr marL="0" indent="0">
              <a:lnSpc>
                <a:spcPct val="110000"/>
              </a:lnSpc>
              <a:spcBef>
                <a:spcPts val="1350"/>
              </a:spcBef>
              <a:buFont typeface="Arial" panose="020B0604020202020204" pitchFamily="34" charset="0"/>
              <a:buNone/>
              <a:defRPr sz="1350">
                <a:latin typeface="+mn-lt"/>
              </a:defRPr>
            </a:lvl1pPr>
            <a:lvl2pPr marL="171434" indent="0">
              <a:buFont typeface="Arial" panose="020B0604020202020204" pitchFamily="34" charset="0"/>
              <a:buNone/>
              <a:defRPr sz="1200"/>
            </a:lvl2pPr>
            <a:lvl3pPr marL="342869" indent="0">
              <a:buFont typeface="Arial" panose="020B0604020202020204" pitchFamily="34" charset="0"/>
              <a:buNone/>
              <a:defRPr sz="900"/>
            </a:lvl3pPr>
            <a:lvl4pPr marL="514303" indent="0">
              <a:buFont typeface="Arial" panose="020B0604020202020204" pitchFamily="34" charset="0"/>
              <a:buNone/>
              <a:defRPr sz="825"/>
            </a:lvl4pPr>
            <a:lvl5pPr marL="685739" indent="0">
              <a:buFont typeface="Arial" panose="020B0604020202020204" pitchFamily="34" charset="0"/>
              <a:buNone/>
              <a:defRPr sz="82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532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41197" y="1703820"/>
            <a:ext cx="3672198" cy="867930"/>
          </a:xfrm>
        </p:spPr>
        <p:txBody>
          <a:bodyPr wrap="square">
            <a:spAutoFit/>
          </a:bodyPr>
          <a:lstStyle>
            <a:lvl1pPr marL="0" indent="0">
              <a:lnSpc>
                <a:spcPct val="110000"/>
              </a:lnSpc>
              <a:spcBef>
                <a:spcPts val="1350"/>
              </a:spcBef>
              <a:buFont typeface="Arial" panose="020B0604020202020204" pitchFamily="34" charset="0"/>
              <a:buNone/>
              <a:defRPr sz="1200">
                <a:latin typeface="+mn-lt"/>
              </a:defRPr>
            </a:lvl1pPr>
            <a:lvl2pPr marL="171434" indent="0">
              <a:buFont typeface="Arial" panose="020B0604020202020204" pitchFamily="34" charset="0"/>
              <a:buNone/>
              <a:defRPr sz="1050"/>
            </a:lvl2pPr>
            <a:lvl3pPr marL="342869" indent="0">
              <a:buFont typeface="Arial" panose="020B0604020202020204" pitchFamily="34" charset="0"/>
              <a:buNone/>
              <a:defRPr sz="825"/>
            </a:lvl3pPr>
            <a:lvl4pPr marL="514303" indent="0">
              <a:buFont typeface="Arial" panose="020B0604020202020204" pitchFamily="34" charset="0"/>
              <a:buNone/>
              <a:defRPr sz="788"/>
            </a:lvl4pPr>
            <a:lvl5pPr marL="685739" indent="0">
              <a:buFont typeface="Arial" panose="020B0604020202020204" pitchFamily="34" charset="0"/>
              <a:buNone/>
              <a:defRPr sz="78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441197" y="342900"/>
            <a:ext cx="3672198" cy="738664"/>
          </a:xfrm>
        </p:spPr>
        <p:txBody>
          <a:bodyPr>
            <a:spAutoFit/>
          </a:bodyPr>
          <a:lstStyle>
            <a:lvl1pPr>
              <a:defRPr sz="2400"/>
            </a:lvl1pPr>
          </a:lstStyle>
          <a:p>
            <a:r>
              <a:rPr lang="en-US"/>
              <a:t>Click to edit Master title style</a:t>
            </a:r>
          </a:p>
        </p:txBody>
      </p:sp>
    </p:spTree>
    <p:extLst>
      <p:ext uri="{BB962C8B-B14F-4D97-AF65-F5344CB8AC3E}">
        <p14:creationId xmlns:p14="http://schemas.microsoft.com/office/powerpoint/2010/main" val="21852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411339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l" defTabSz="699291"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4517573" y="2137785"/>
            <a:ext cx="4113395" cy="867930"/>
          </a:xfrm>
        </p:spPr>
        <p:txBody>
          <a:bodyPr wrap="square" anchor="ctr">
            <a:spAutoFit/>
          </a:bodyPr>
          <a:lstStyle>
            <a:lvl1pPr marL="0" indent="0">
              <a:lnSpc>
                <a:spcPct val="110000"/>
              </a:lnSpc>
              <a:spcBef>
                <a:spcPts val="1350"/>
              </a:spcBef>
              <a:buFont typeface="Arial" panose="020B0604020202020204" pitchFamily="34" charset="0"/>
              <a:buNone/>
              <a:defRPr sz="1200">
                <a:latin typeface="+mn-lt"/>
              </a:defRPr>
            </a:lvl1pPr>
            <a:lvl2pPr marL="171434" indent="0">
              <a:buFont typeface="Arial" panose="020B0604020202020204" pitchFamily="34" charset="0"/>
              <a:buNone/>
              <a:defRPr sz="1050"/>
            </a:lvl2pPr>
            <a:lvl3pPr marL="342869" indent="0">
              <a:buFont typeface="Arial" panose="020B0604020202020204" pitchFamily="34" charset="0"/>
              <a:buNone/>
              <a:defRPr sz="825"/>
            </a:lvl3pPr>
            <a:lvl4pPr marL="514303" indent="0">
              <a:buFont typeface="Arial" panose="020B0604020202020204" pitchFamily="34" charset="0"/>
              <a:buNone/>
              <a:defRPr sz="788"/>
            </a:lvl4pPr>
            <a:lvl5pPr marL="685739" indent="0">
              <a:buFont typeface="Arial" panose="020B0604020202020204" pitchFamily="34" charset="0"/>
              <a:buNone/>
              <a:defRPr sz="78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441198" y="1740753"/>
            <a:ext cx="3276275" cy="830997"/>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9119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04787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441197" y="2794908"/>
            <a:ext cx="8263890" cy="415499"/>
          </a:xfrm>
        </p:spPr>
        <p:txBody>
          <a:bodyPr/>
          <a:lstStyle>
            <a:lvl1pPr>
              <a:defRPr>
                <a:solidFill>
                  <a:schemeClr val="accent2"/>
                </a:solidFill>
              </a:defRPr>
            </a:lvl1pPr>
          </a:lstStyle>
          <a:p>
            <a:r>
              <a:rPr lang="en-US"/>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441197" y="2410168"/>
            <a:ext cx="8263890" cy="323165"/>
          </a:xfrm>
        </p:spPr>
        <p:txBody>
          <a:bodyPr wrap="square" lIns="0" tIns="0" rIns="0" bIns="0">
            <a:spAutoFit/>
          </a:bodyPr>
          <a:lstStyle>
            <a:lvl1pPr marL="0" indent="0">
              <a:buNone/>
              <a:defRPr lang="en-US" sz="2100" dirty="0" smtClean="0">
                <a:solidFill>
                  <a:schemeClr val="accent1"/>
                </a:solidFill>
                <a:latin typeface="+mj-lt"/>
                <a:cs typeface="+mn-cs"/>
              </a:defRPr>
            </a:lvl1pPr>
          </a:lstStyle>
          <a:p>
            <a:pPr marL="0" lvl="0" defTabSz="685714"/>
            <a:r>
              <a:rPr lang="en-US"/>
              <a:t>Click to edit Master text styles</a:t>
            </a:r>
          </a:p>
        </p:txBody>
      </p:sp>
    </p:spTree>
    <p:extLst>
      <p:ext uri="{BB962C8B-B14F-4D97-AF65-F5344CB8AC3E}">
        <p14:creationId xmlns:p14="http://schemas.microsoft.com/office/powerpoint/2010/main" val="1768910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0" y="306977"/>
            <a:ext cx="8543108" cy="502921"/>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0" y="1492991"/>
            <a:ext cx="8543108" cy="244369"/>
          </a:xfrm>
        </p:spPr>
        <p:txBody>
          <a:bodyPr>
            <a:normAutofit/>
          </a:bodyPr>
          <a:lstStyle>
            <a:lvl1pPr marL="0" indent="0">
              <a:buNone/>
              <a:defRPr sz="1200">
                <a:solidFill>
                  <a:schemeClr val="accent4"/>
                </a:solidFill>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0" y="1157493"/>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274320" y="2296356"/>
            <a:ext cx="8543108" cy="244369"/>
          </a:xfrm>
        </p:spPr>
        <p:txBody>
          <a:bodyPr>
            <a:normAutofit/>
          </a:bodyPr>
          <a:lstStyle>
            <a:lvl1pPr marL="0" indent="0">
              <a:buNone/>
              <a:defRPr sz="1200">
                <a:solidFill>
                  <a:schemeClr val="accent4"/>
                </a:solidFill>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274320" y="1960858"/>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274320" y="3109399"/>
            <a:ext cx="8543108" cy="244369"/>
          </a:xfrm>
        </p:spPr>
        <p:txBody>
          <a:bodyPr>
            <a:normAutofit/>
          </a:bodyPr>
          <a:lstStyle>
            <a:lvl1pPr marL="0" indent="0">
              <a:buNone/>
              <a:defRPr sz="1200">
                <a:solidFill>
                  <a:schemeClr val="accent4"/>
                </a:solidFill>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274320" y="2773900"/>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274320" y="3912763"/>
            <a:ext cx="8543108" cy="244369"/>
          </a:xfrm>
        </p:spPr>
        <p:txBody>
          <a:bodyPr>
            <a:normAutofit/>
          </a:bodyPr>
          <a:lstStyle>
            <a:lvl1pPr marL="0" indent="0">
              <a:buNone/>
              <a:defRPr sz="1200">
                <a:solidFill>
                  <a:schemeClr val="accent4"/>
                </a:solidFill>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274320" y="3577266"/>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7936707" y="4759891"/>
            <a:ext cx="1138237" cy="376123"/>
          </a:xfrm>
          <a:prstGeom prst="rect">
            <a:avLst/>
          </a:prstGeom>
        </p:spPr>
      </p:pic>
    </p:spTree>
    <p:extLst>
      <p:ext uri="{BB962C8B-B14F-4D97-AF65-F5344CB8AC3E}">
        <p14:creationId xmlns:p14="http://schemas.microsoft.com/office/powerpoint/2010/main" val="422714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8/19/2021</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8/19/2021</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8/19/2021</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8/19/2021</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8/19/2021</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8/19/2021</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8/19/2021</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8/19/2021</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8/19/2021</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8/19/2021</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8/19/2021</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020169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312363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365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736756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82343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40071"/>
            <a:ext cx="8268891" cy="276999"/>
          </a:xfrm>
        </p:spPr>
        <p:txBody>
          <a:bodyPr/>
          <a:lstStyle>
            <a:lvl1pPr marL="0" indent="0" algn="ctr">
              <a:buNone/>
              <a:defRPr sz="18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20268" y="1828801"/>
            <a:ext cx="2121693" cy="1604285"/>
          </a:xfrm>
        </p:spPr>
        <p:txBody>
          <a:bodyPr/>
          <a:lstStyle>
            <a:lvl1pPr marL="0" indent="0">
              <a:spcBef>
                <a:spcPts val="900"/>
              </a:spcBef>
              <a:spcAft>
                <a:spcPts val="0"/>
              </a:spcAft>
              <a:buNone/>
              <a:defRPr sz="1800">
                <a:solidFill>
                  <a:schemeClr val="accent2"/>
                </a:solidFill>
              </a:defRPr>
            </a:lvl1pPr>
            <a:lvl2pPr marL="0" indent="0">
              <a:spcBef>
                <a:spcPts val="0"/>
              </a:spcBef>
              <a:spcAft>
                <a:spcPts val="450"/>
              </a:spcAft>
              <a:buNone/>
              <a:defRPr sz="1350">
                <a:solidFill>
                  <a:schemeClr val="tx1"/>
                </a:solidFill>
              </a:defRPr>
            </a:lvl2pPr>
            <a:lvl3pPr marL="0" indent="0">
              <a:spcBef>
                <a:spcPts val="450"/>
              </a:spcBef>
              <a:spcAft>
                <a:spcPts val="450"/>
              </a:spcAft>
              <a:buNone/>
              <a:defRPr sz="1050">
                <a:solidFill>
                  <a:schemeClr val="tx1"/>
                </a:solidFill>
              </a:defRPr>
            </a:lvl3pPr>
            <a:lvl4pPr marL="0" indent="0">
              <a:spcBef>
                <a:spcPts val="450"/>
              </a:spcBef>
              <a:spcAft>
                <a:spcPts val="450"/>
              </a:spcAft>
              <a:buNone/>
              <a:defRPr sz="900">
                <a:solidFill>
                  <a:schemeClr val="tx1"/>
                </a:solidFill>
              </a:defRPr>
            </a:lvl4pPr>
            <a:lvl5pPr marL="0" indent="0">
              <a:spcBef>
                <a:spcPts val="450"/>
              </a:spcBef>
              <a:spcAft>
                <a:spcPts val="450"/>
              </a:spcAft>
              <a:buNone/>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54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870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111316"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827366"/>
            <a:ext cx="4111316"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1453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9144000" cy="323165"/>
          </a:xfrm>
        </p:spPr>
        <p:txBody>
          <a:bodyPr/>
          <a:lstStyle/>
          <a:p>
            <a:endParaRPr lang="en-US"/>
          </a:p>
        </p:txBody>
      </p:sp>
      <p:sp>
        <p:nvSpPr>
          <p:cNvPr id="2" name="Title 1"/>
          <p:cNvSpPr>
            <a:spLocks noGrp="1"/>
          </p:cNvSpPr>
          <p:nvPr>
            <p:ph type="title" hasCustomPrompt="1"/>
          </p:nvPr>
        </p:nvSpPr>
        <p:spPr>
          <a:xfrm>
            <a:off x="4572001" y="2994056"/>
            <a:ext cx="4111316" cy="373949"/>
          </a:xfrm>
          <a:noFill/>
        </p:spPr>
        <p:txBody>
          <a:bodyPr wrap="square" lIns="0" tIns="0" rIns="0" bIns="0" anchor="b" anchorCtr="0">
            <a:spAutoFit/>
          </a:bodyPr>
          <a:lstStyle>
            <a:lvl1pPr algn="r"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572001" y="3546505"/>
            <a:ext cx="4111316" cy="230833"/>
          </a:xfrm>
          <a:noFill/>
        </p:spPr>
        <p:txBody>
          <a:bodyPr wrap="square" lIns="0" tIns="0" rIns="0" bIns="0">
            <a:spAutoFit/>
          </a:bodyPr>
          <a:lstStyle>
            <a:lvl1pPr marL="0" indent="0" algn="r">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51363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441198" y="2002494"/>
            <a:ext cx="2730628" cy="83099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5200920" y="110395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5200920" y="196950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5200920" y="2835049"/>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5200920" y="3700598"/>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Tree>
    <p:extLst>
      <p:ext uri="{BB962C8B-B14F-4D97-AF65-F5344CB8AC3E}">
        <p14:creationId xmlns:p14="http://schemas.microsoft.com/office/powerpoint/2010/main" val="166790661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50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500685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049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8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406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694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33965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486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6046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445480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453545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19369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762683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2058224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accent2"/>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625850"/>
            <a:ext cx="3162300" cy="1358900"/>
          </a:xfrm>
          <a:prstGeom prst="rect">
            <a:avLst/>
          </a:prstGeom>
        </p:spPr>
      </p:pic>
    </p:spTree>
    <p:extLst>
      <p:ext uri="{BB962C8B-B14F-4D97-AF65-F5344CB8AC3E}">
        <p14:creationId xmlns:p14="http://schemas.microsoft.com/office/powerpoint/2010/main" val="19372251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3572567331"/>
      </p:ext>
    </p:extLst>
  </p:cSld>
  <p:clrMapOvr>
    <a:masterClrMapping/>
  </p:clrMapOvr>
  <p:transition>
    <p:fade/>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10" name="TextBox 9"/>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5963017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8" name="TextBox 7"/>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99255957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6" name="TextBox 5"/>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98014393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6" name="TextBox 5"/>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20415320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50955452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2900" b="1" dirty="0">
                <a:solidFill>
                  <a:schemeClr val="accent2"/>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403711341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chemeClr val="accent2"/>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943633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177983" y="181035"/>
            <a:ext cx="959788" cy="430245"/>
          </a:xfrm>
          <a:prstGeom prst="rect">
            <a:avLst/>
          </a:prstGeom>
        </p:spPr>
      </p:pic>
    </p:spTree>
    <p:extLst>
      <p:ext uri="{BB962C8B-B14F-4D97-AF65-F5344CB8AC3E}">
        <p14:creationId xmlns:p14="http://schemas.microsoft.com/office/powerpoint/2010/main" val="423709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177983" y="181035"/>
            <a:ext cx="959788" cy="430245"/>
          </a:xfrm>
          <a:prstGeom prst="rect">
            <a:avLst/>
          </a:prstGeom>
        </p:spPr>
      </p:pic>
    </p:spTree>
    <p:extLst>
      <p:ext uri="{BB962C8B-B14F-4D97-AF65-F5344CB8AC3E}">
        <p14:creationId xmlns:p14="http://schemas.microsoft.com/office/powerpoint/2010/main" val="1429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132" y="0"/>
            <a:ext cx="9154132" cy="51435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305153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19" y="902154"/>
            <a:ext cx="2724291" cy="879414"/>
          </a:xfrm>
        </p:spPr>
        <p:txBody>
          <a:bodyPr lIns="0" tIns="0" rIns="0" bIns="0"/>
          <a:lstStyle>
            <a:lvl1pPr>
              <a:defRPr sz="147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4659542" y="902154"/>
            <a:ext cx="2713786" cy="2466921"/>
          </a:xfrm>
        </p:spPr>
        <p:txBody>
          <a:bodyPr wrap="square" lIns="0" tIns="0" rIns="0" bIns="0">
            <a:noAutofit/>
          </a:bodyPr>
          <a:lstStyle>
            <a:lvl1pPr marL="0" marR="0" indent="0" algn="l" defTabSz="380536" rtl="0" eaLnBrk="1" fontAlgn="auto" latinLnBrk="0" hangingPunct="1">
              <a:lnSpc>
                <a:spcPct val="100000"/>
              </a:lnSpc>
              <a:spcBef>
                <a:spcPts val="0"/>
              </a:spcBef>
              <a:spcAft>
                <a:spcPts val="368"/>
              </a:spcAft>
              <a:buClrTx/>
              <a:buSzPct val="90000"/>
              <a:buFont typeface="Wingdings" panose="05000000000000000000" pitchFamily="2" charset="2"/>
              <a:buNone/>
              <a:tabLst/>
              <a:defRPr sz="1471" spc="0" baseline="0">
                <a:solidFill>
                  <a:schemeClr val="tx1"/>
                </a:solidFill>
                <a:latin typeface="+mj-lt"/>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549428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1604776"/>
            <a:ext cx="8504830" cy="928716"/>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90" indent="0">
              <a:lnSpc>
                <a:spcPct val="90000"/>
              </a:lnSpc>
              <a:spcBef>
                <a:spcPts val="0"/>
              </a:spcBef>
              <a:spcAft>
                <a:spcPts val="956"/>
              </a:spcAft>
              <a:buNone/>
              <a:defRPr sz="1471">
                <a:solidFill>
                  <a:srgbClr val="000000"/>
                </a:solidFill>
              </a:defRPr>
            </a:lvl2pPr>
            <a:lvl3pPr marL="336179" indent="0">
              <a:spcBef>
                <a:spcPts val="0"/>
              </a:spcBef>
              <a:spcAft>
                <a:spcPts val="956"/>
              </a:spcAft>
              <a:buNone/>
              <a:defRPr sz="1471">
                <a:solidFill>
                  <a:srgbClr val="000000"/>
                </a:solidFill>
              </a:defRPr>
            </a:lvl3pPr>
            <a:lvl4pPr marL="504269" indent="0">
              <a:spcBef>
                <a:spcPts val="0"/>
              </a:spcBef>
              <a:spcAft>
                <a:spcPts val="956"/>
              </a:spcAft>
              <a:buNone/>
              <a:defRPr sz="1471"/>
            </a:lvl4pPr>
            <a:lvl5pPr marL="672358"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994882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1606045"/>
            <a:ext cx="8504830" cy="928716"/>
          </a:xfrm>
        </p:spPr>
        <p:txBody>
          <a:bodyPr wrap="square" lIns="0" tIns="0" rIns="0" bIns="0">
            <a:spAutoFit/>
          </a:bodyPr>
          <a:lstStyle>
            <a:lvl1pPr marL="201707" indent="-201707">
              <a:lnSpc>
                <a:spcPct val="90000"/>
              </a:lnSpc>
              <a:spcBef>
                <a:spcPts val="0"/>
              </a:spcBef>
              <a:spcAft>
                <a:spcPts val="956"/>
              </a:spcAft>
              <a:buClr>
                <a:srgbClr val="000000"/>
              </a:buClr>
              <a:buSzPct val="77000"/>
              <a:buFont typeface="Arial" panose="020B0604020202020204" pitchFamily="34" charset="0"/>
              <a:buChar char="•"/>
              <a:defRPr sz="1912" b="0" i="0">
                <a:solidFill>
                  <a:srgbClr val="000000"/>
                </a:solidFill>
                <a:latin typeface="+mn-lt"/>
              </a:defRPr>
            </a:lvl1pPr>
            <a:lvl2pPr marL="403415" indent="-168090">
              <a:lnSpc>
                <a:spcPct val="90000"/>
              </a:lnSpc>
              <a:spcBef>
                <a:spcPts val="0"/>
              </a:spcBef>
              <a:spcAft>
                <a:spcPts val="956"/>
              </a:spcAft>
              <a:buClr>
                <a:srgbClr val="000000"/>
              </a:buClr>
              <a:buSzPct val="77000"/>
              <a:buFont typeface="Arial" panose="020B0604020202020204" pitchFamily="34" charset="0"/>
              <a:buChar char="•"/>
              <a:defRPr sz="1471">
                <a:solidFill>
                  <a:srgbClr val="000000"/>
                </a:solidFill>
              </a:defRPr>
            </a:lvl2pPr>
            <a:lvl3pPr marL="605122" indent="-168090">
              <a:spcBef>
                <a:spcPts val="0"/>
              </a:spcBef>
              <a:spcAft>
                <a:spcPts val="956"/>
              </a:spcAft>
              <a:buClr>
                <a:srgbClr val="000000"/>
              </a:buClr>
              <a:buSzPct val="77000"/>
              <a:buFont typeface="Arial" panose="020B0604020202020204" pitchFamily="34" charset="0"/>
              <a:buChar char="•"/>
              <a:defRPr sz="1471">
                <a:solidFill>
                  <a:srgbClr val="000000"/>
                </a:solidFill>
              </a:defRPr>
            </a:lvl3pPr>
            <a:lvl4pPr marL="504269" indent="0">
              <a:spcBef>
                <a:spcPts val="0"/>
              </a:spcBef>
              <a:spcAft>
                <a:spcPts val="956"/>
              </a:spcAft>
              <a:buNone/>
              <a:defRPr sz="1471"/>
            </a:lvl4pPr>
            <a:lvl5pPr marL="672358"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330371"/>
            <a:ext cx="8502029" cy="568516"/>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319818" y="812873"/>
            <a:ext cx="8504830" cy="264803"/>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26pt</a:t>
            </a:r>
          </a:p>
        </p:txBody>
      </p:sp>
    </p:spTree>
    <p:extLst>
      <p:ext uri="{BB962C8B-B14F-4D97-AF65-F5344CB8AC3E}">
        <p14:creationId xmlns:p14="http://schemas.microsoft.com/office/powerpoint/2010/main" val="161693100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8" y="330371"/>
            <a:ext cx="8502029" cy="568516"/>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19237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657208" y="0"/>
            <a:ext cx="4486792" cy="51435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319818" y="330371"/>
            <a:ext cx="4166975" cy="568516"/>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319818" y="1609381"/>
            <a:ext cx="4166974" cy="1930132"/>
          </a:xfrm>
        </p:spPr>
        <p:txBody>
          <a:bodyPr wrap="square" lIns="0" tIns="0" rIns="0" bIns="0">
            <a:noAutofit/>
          </a:bodyPr>
          <a:lstStyle>
            <a:lvl1pPr marL="0" marR="0" indent="0" algn="l" defTabSz="685845" rtl="0" eaLnBrk="1" fontAlgn="auto" latinLnBrk="0" hangingPunct="1">
              <a:lnSpc>
                <a:spcPct val="90000"/>
              </a:lnSpc>
              <a:spcBef>
                <a:spcPts val="0"/>
              </a:spcBef>
              <a:spcAft>
                <a:spcPts val="1912"/>
              </a:spcAft>
              <a:buClrTx/>
              <a:buSzPct val="90000"/>
              <a:buFont typeface="Wingdings" panose="05000000000000000000" pitchFamily="2" charset="2"/>
              <a:buNone/>
              <a:tabLst/>
              <a:defRPr sz="1912" b="0" i="0">
                <a:solidFill>
                  <a:srgbClr val="000000"/>
                </a:solidFill>
                <a:latin typeface="+mn-lt"/>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19434087"/>
      </p:ext>
    </p:extLst>
  </p:cSld>
  <p:clrMapOvr>
    <a:masterClrMapping/>
  </p:clrMapOvr>
  <p:transition>
    <p:fade/>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319818" y="1601653"/>
            <a:ext cx="2724291" cy="193786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3211023" y="1601653"/>
            <a:ext cx="2717288" cy="1937860"/>
          </a:xfrm>
          <a:blipFill>
            <a:blip r:embed="rId3"/>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6095222" y="1601653"/>
            <a:ext cx="2725501" cy="1937860"/>
          </a:xfrm>
          <a:blipFill>
            <a:blip r:embed="rId4"/>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319818" y="3695942"/>
            <a:ext cx="2722890"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3211020" y="3695942"/>
            <a:ext cx="2717288"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6095223" y="3695942"/>
            <a:ext cx="2722890"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29492727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4486794" y="1609381"/>
            <a:ext cx="4335054" cy="2817345"/>
          </a:xfrm>
        </p:spPr>
        <p:txBody>
          <a:bodyPr anchor="ctr">
            <a:noAutofit/>
          </a:bodyPr>
          <a:lstStyle>
            <a:lvl1pPr algn="ctr">
              <a:defRPr sz="1471">
                <a:latin typeface="+mj-lt"/>
              </a:defRPr>
            </a:lvl1pPr>
          </a:lstStyle>
          <a:p>
            <a:r>
              <a:rPr lang="en-US"/>
              <a:t>Drop photo here</a:t>
            </a:r>
          </a:p>
        </p:txBody>
      </p:sp>
      <p:sp>
        <p:nvSpPr>
          <p:cNvPr id="4" name="Text Placeholder 3"/>
          <p:cNvSpPr>
            <a:spLocks noGrp="1"/>
          </p:cNvSpPr>
          <p:nvPr>
            <p:ph type="body" sz="quarter" idx="10" hasCustomPrompt="1"/>
          </p:nvPr>
        </p:nvSpPr>
        <p:spPr>
          <a:xfrm>
            <a:off x="319818" y="1609381"/>
            <a:ext cx="3853631" cy="1930132"/>
          </a:xfrm>
        </p:spPr>
        <p:txBody>
          <a:bodyPr wrap="square" lIns="0" tIns="0" rIns="0" bIns="0">
            <a:noAutofit/>
          </a:bodyPr>
          <a:lstStyle>
            <a:lvl1pPr marL="0" marR="0" indent="0" algn="l" defTabSz="685845" rtl="0" eaLnBrk="1" fontAlgn="auto" latinLnBrk="0" hangingPunct="1">
              <a:lnSpc>
                <a:spcPct val="90000"/>
              </a:lnSpc>
              <a:spcBef>
                <a:spcPts val="0"/>
              </a:spcBef>
              <a:spcAft>
                <a:spcPts val="1912"/>
              </a:spcAft>
              <a:buClrTx/>
              <a:buSzPct val="90000"/>
              <a:buFont typeface="Wingdings" panose="05000000000000000000" pitchFamily="2" charset="2"/>
              <a:buNone/>
              <a:tabLst/>
              <a:defRPr sz="1912" b="0" i="0">
                <a:solidFill>
                  <a:srgbClr val="000000"/>
                </a:solidFill>
                <a:latin typeface="+mn-lt"/>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6854420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319819" y="1199792"/>
            <a:ext cx="2724291"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672914"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6" name="Rectangle 5"/>
          <p:cNvSpPr/>
          <p:nvPr userDrawn="1"/>
        </p:nvSpPr>
        <p:spPr bwMode="auto">
          <a:xfrm>
            <a:off x="3211022" y="1199792"/>
            <a:ext cx="2717289"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095224" y="1199792"/>
            <a:ext cx="2726624"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3560021"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448867"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319819" y="3695942"/>
            <a:ext cx="2720744"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11022" y="3695942"/>
            <a:ext cx="2717288"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095222" y="3695942"/>
            <a:ext cx="2726626"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195209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6831784"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4661130"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2490474"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19819"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319818" y="326868"/>
            <a:ext cx="8502029" cy="558010"/>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25063" y="1601653"/>
            <a:ext cx="1179575"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2886944"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19819" y="3695942"/>
            <a:ext cx="1990063"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2490474"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4661130"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5057600"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28254"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6831784"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4102136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319818" y="1601652"/>
            <a:ext cx="8502029" cy="3216148"/>
          </a:xfrm>
        </p:spPr>
        <p:txBody>
          <a:bodyPr bIns="1737360" anchor="ctr">
            <a:noAutofit/>
          </a:bodyPr>
          <a:lstStyle>
            <a:lvl1pPr algn="ctr">
              <a:defRPr sz="147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56480464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12078599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1944706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2359860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2698" cy="5143497"/>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133952944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56108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319818" y="1372284"/>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234525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19819" y="1372284"/>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1511" y="327855"/>
            <a:ext cx="672319" cy="143355"/>
          </a:xfrm>
          <a:prstGeom prst="rect">
            <a:avLst/>
          </a:prstGeom>
        </p:spPr>
      </p:pic>
    </p:spTree>
    <p:extLst>
      <p:ext uri="{BB962C8B-B14F-4D97-AF65-F5344CB8AC3E}">
        <p14:creationId xmlns:p14="http://schemas.microsoft.com/office/powerpoint/2010/main" val="3159225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bg1">
                    <a:lumMod val="50000"/>
                  </a:schemeClr>
                </a:solidFill>
                <a:effectLst>
                  <a:outerShdw blurRad="38100" dist="38100" dir="2700000" algn="tl">
                    <a:srgbClr val="000000">
                      <a:alpha val="43137"/>
                    </a:srgbClr>
                  </a:outerShdw>
                </a:effectLst>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3" name="Picture 2"/>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400" y="3562350"/>
            <a:ext cx="3996282" cy="1203325"/>
          </a:xfrm>
          <a:prstGeom prst="rect">
            <a:avLst/>
          </a:prstGeom>
        </p:spPr>
      </p:pic>
    </p:spTree>
    <p:extLst>
      <p:ext uri="{BB962C8B-B14F-4D97-AF65-F5344CB8AC3E}">
        <p14:creationId xmlns:p14="http://schemas.microsoft.com/office/powerpoint/2010/main" val="35749275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2816" rtl="0" eaLnBrk="1" fontAlgn="base" hangingPunct="1">
              <a:spcBef>
                <a:spcPct val="0"/>
              </a:spcBef>
              <a:spcAft>
                <a:spcPct val="0"/>
              </a:spcAft>
              <a:defRPr lang="en-US" sz="2800" b="1" dirty="0">
                <a:solidFill>
                  <a:srgbClr val="0956A3"/>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861910044"/>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2816" rtl="0" eaLnBrk="1" fontAlgn="base" hangingPunct="1">
              <a:spcBef>
                <a:spcPct val="0"/>
              </a:spcBef>
              <a:spcAft>
                <a:spcPct val="0"/>
              </a:spcAft>
              <a:defRPr lang="en-US" sz="2900" b="1" dirty="0">
                <a:solidFill>
                  <a:srgbClr val="1055A5"/>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F035A1AF-53A9-409F-B1F8-7903CFB7CF46}"/>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424183866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055A5"/>
                </a:solidFill>
              </a:defRPr>
            </a:lvl1pPr>
          </a:lstStyle>
          <a:p>
            <a:r>
              <a:rPr lang="en-US" dirty="0"/>
              <a:t>Click to edit Master title style</a:t>
            </a:r>
          </a:p>
        </p:txBody>
      </p:sp>
      <p:sp>
        <p:nvSpPr>
          <p:cNvPr id="5" name="Text Placeholder 4"/>
          <p:cNvSpPr>
            <a:spLocks noGrp="1"/>
          </p:cNvSpPr>
          <p:nvPr>
            <p:ph type="body" sz="quarter" idx="10"/>
          </p:nvPr>
        </p:nvSpPr>
        <p:spPr>
          <a:xfrm>
            <a:off x="1485900" y="1200150"/>
            <a:ext cx="6172200" cy="2971800"/>
          </a:xfrm>
          <a:solidFill>
            <a:srgbClr val="6699D1">
              <a:alpha val="30000"/>
            </a:srgbClr>
          </a:solidFill>
          <a:ln w="9525">
            <a:noFill/>
          </a:ln>
        </p:spPr>
        <p:txBody>
          <a:bodyPr/>
          <a:lstStyle>
            <a:lvl1pPr>
              <a:buNone/>
              <a:defRPr sz="1900" b="0">
                <a:latin typeface="Calibri"/>
              </a:defRPr>
            </a:lvl1pPr>
          </a:lstStyle>
          <a:p>
            <a:pPr lvl="0"/>
            <a:r>
              <a:rPr lang="en-US" dirty="0"/>
              <a:t>Click to edit Master text styles</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10" name="Picture 9">
            <a:extLst>
              <a:ext uri="{FF2B5EF4-FFF2-40B4-BE49-F238E27FC236}">
                <a16:creationId xmlns:a16="http://schemas.microsoft.com/office/drawing/2014/main" id="{A1729636-E756-4826-9F72-909A2750F47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5007544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rgbClr val="1055A5"/>
                </a:solidFill>
              </a:defRPr>
            </a:lvl1pPr>
          </a:lstStyle>
          <a:p>
            <a:r>
              <a:rPr lang="en-US" dirty="0"/>
              <a:t>Click to edit Master title style</a:t>
            </a:r>
          </a:p>
        </p:txBody>
      </p:sp>
      <p:sp>
        <p:nvSpPr>
          <p:cNvPr id="8" name="TextBox 7"/>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5" name="Picture 4">
            <a:extLst>
              <a:ext uri="{FF2B5EF4-FFF2-40B4-BE49-F238E27FC236}">
                <a16:creationId xmlns:a16="http://schemas.microsoft.com/office/drawing/2014/main" id="{15F4394E-2B87-49A8-A3AA-C4F4259A2182}"/>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57781548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D03CC08A-8C9E-41D6-B564-D4DE6D3197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383799411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F9CC85DB-758E-42E3-B9A1-DD09AC952E55}"/>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024251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rgbClr val="1055A5"/>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705E7FC4-DC3A-441D-AC66-1ACF9B178E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835764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lIns="91406" tIns="45703" rIns="91406" bIns="45703"/>
          <a:lstStyle/>
          <a:p>
            <a:pPr defTabSz="685766"/>
            <a:fld id="{9BBF8D2F-32DF-304C-A744-72D0E145EB70}" type="datetimeFigureOut">
              <a:rPr lang="en-US" sz="1400" smtClean="0">
                <a:solidFill>
                  <a:prstClr val="black"/>
                </a:solidFill>
              </a:rPr>
              <a:pPr defTabSz="685766"/>
              <a:t>8/19/2021</a:t>
            </a:fld>
            <a:endParaRPr lang="en-US" sz="1400" dirty="0">
              <a:solidFill>
                <a:prstClr val="black"/>
              </a:solidFill>
            </a:endParaRPr>
          </a:p>
        </p:txBody>
      </p:sp>
      <p:sp>
        <p:nvSpPr>
          <p:cNvPr id="3" name="Footer Placeholder 2"/>
          <p:cNvSpPr>
            <a:spLocks noGrp="1"/>
          </p:cNvSpPr>
          <p:nvPr>
            <p:ph type="ftr" sz="quarter" idx="11"/>
          </p:nvPr>
        </p:nvSpPr>
        <p:spPr>
          <a:xfrm>
            <a:off x="3124200" y="4767264"/>
            <a:ext cx="2895600" cy="273844"/>
          </a:xfrm>
          <a:prstGeom prst="rect">
            <a:avLst/>
          </a:prstGeom>
        </p:spPr>
        <p:txBody>
          <a:bodyPr lIns="91406" tIns="45703" rIns="91406" bIns="45703"/>
          <a:lstStyle/>
          <a:p>
            <a:pPr defTabSz="685766"/>
            <a:endParaRPr lang="en-US" sz="1400" dirty="0">
              <a:solidFill>
                <a:prstClr val="black"/>
              </a:solidFill>
            </a:endParaRPr>
          </a:p>
        </p:txBody>
      </p:sp>
      <p:sp>
        <p:nvSpPr>
          <p:cNvPr id="4" name="Slide Number Placeholder 3"/>
          <p:cNvSpPr>
            <a:spLocks noGrp="1"/>
          </p:cNvSpPr>
          <p:nvPr>
            <p:ph type="sldNum" sz="quarter" idx="12"/>
          </p:nvPr>
        </p:nvSpPr>
        <p:spPr>
          <a:xfrm>
            <a:off x="6553200" y="4767264"/>
            <a:ext cx="2133600" cy="273844"/>
          </a:xfrm>
          <a:prstGeom prst="rect">
            <a:avLst/>
          </a:prstGeom>
        </p:spPr>
        <p:txBody>
          <a:bodyPr lIns="91406" tIns="45703" rIns="91406" bIns="45703"/>
          <a:lstStyle/>
          <a:p>
            <a:pPr defTabSz="685766"/>
            <a:fld id="{F38DF745-7D3F-47F4-83A3-874385CFAA69}" type="slidenum">
              <a:rPr lang="en-US" sz="1400" smtClean="0">
                <a:solidFill>
                  <a:prstClr val="black"/>
                </a:solidFill>
              </a:rPr>
              <a:pPr defTabSz="685766"/>
              <a:t>‹#›</a:t>
            </a:fld>
            <a:endParaRPr lang="en-US" sz="1400">
              <a:solidFill>
                <a:prstClr val="black"/>
              </a:solidFill>
            </a:endParaRPr>
          </a:p>
        </p:txBody>
      </p:sp>
    </p:spTree>
    <p:extLst>
      <p:ext uri="{BB962C8B-B14F-4D97-AF65-F5344CB8AC3E}">
        <p14:creationId xmlns:p14="http://schemas.microsoft.com/office/powerpoint/2010/main" val="39653256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0489" y="2210786"/>
            <a:ext cx="7051170" cy="1406539"/>
          </a:xfrm>
          <a:noFill/>
        </p:spPr>
        <p:txBody>
          <a:bodyPr lIns="0" tIns="0" rIns="0" bIns="182880" anchor="b" anchorCtr="0"/>
          <a:lstStyle>
            <a:lvl1pPr>
              <a:defRPr sz="3970" strike="noStrike" spc="-110"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38150"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438151" y="439342"/>
            <a:ext cx="1024684" cy="219456"/>
          </a:xfrm>
          <a:prstGeom prst="rect">
            <a:avLst/>
          </a:prstGeom>
        </p:spPr>
      </p:pic>
    </p:spTree>
    <p:extLst>
      <p:ext uri="{BB962C8B-B14F-4D97-AF65-F5344CB8AC3E}">
        <p14:creationId xmlns:p14="http://schemas.microsoft.com/office/powerpoint/2010/main" val="30405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6306742" y="442205"/>
            <a:ext cx="2400300" cy="230853"/>
          </a:xfrm>
        </p:spPr>
        <p:txBody>
          <a:bodyPr lIns="0" tIns="0" rIns="0" bIns="0"/>
          <a:lstStyle>
            <a:lvl1pPr marL="0" indent="0" algn="r">
              <a:buNone/>
              <a:defRPr sz="1500">
                <a:latin typeface="+mn-lt"/>
              </a:defRPr>
            </a:lvl1pPr>
            <a:lvl2pPr marL="257152" indent="0">
              <a:buNone/>
              <a:defRPr sz="1500"/>
            </a:lvl2pPr>
            <a:lvl3pPr marL="428587" indent="0">
              <a:buNone/>
              <a:defRPr sz="1500"/>
            </a:lvl3pPr>
            <a:lvl4pPr marL="600021" indent="0">
              <a:buNone/>
              <a:defRPr sz="1500"/>
            </a:lvl4pPr>
            <a:lvl5pPr marL="771455" indent="0">
              <a:buNone/>
              <a:defRPr sz="15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1" y="439342"/>
            <a:ext cx="1024684" cy="219456"/>
          </a:xfrm>
          <a:prstGeom prst="rect">
            <a:avLst/>
          </a:prstGeom>
        </p:spPr>
      </p:pic>
    </p:spTree>
    <p:extLst>
      <p:ext uri="{BB962C8B-B14F-4D97-AF65-F5344CB8AC3E}">
        <p14:creationId xmlns:p14="http://schemas.microsoft.com/office/powerpoint/2010/main" val="4055958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2"/>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8962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2" y="1075777"/>
            <a:ext cx="8263890" cy="1209576"/>
          </a:xfrm>
        </p:spPr>
        <p:txBody>
          <a:bodyPr wrap="square">
            <a:spAutoFit/>
          </a:bodyPr>
          <a:lstStyle>
            <a:lvl1pPr marL="0" indent="0">
              <a:buNone/>
              <a:defRPr/>
            </a:lvl1pPr>
            <a:lvl2pPr marL="171434" indent="0">
              <a:buNone/>
              <a:defRPr/>
            </a:lvl2pPr>
            <a:lvl3pPr marL="342869" indent="0">
              <a:buNone/>
              <a:defRPr/>
            </a:lvl3pPr>
            <a:lvl4pPr marL="514303" indent="0">
              <a:buNone/>
              <a:defRPr/>
            </a:lvl4pPr>
            <a:lvl5pPr marL="68573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073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486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19.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22.emf"/><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theme" Target="../theme/theme5.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theme" Target="../theme/theme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image" Target="../media/image26.png"/><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image" Target="../media/image25.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image" Target="../media/image36.jpeg"/><Relationship Id="rId5" Type="http://schemas.openxmlformats.org/officeDocument/2006/relationships/slideLayout" Target="../slideLayouts/slideLayout90.xml"/><Relationship Id="rId10" Type="http://schemas.openxmlformats.org/officeDocument/2006/relationships/theme" Target="../theme/theme7.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image" Target="../media/image22.emf"/><Relationship Id="rId2" Type="http://schemas.openxmlformats.org/officeDocument/2006/relationships/slideLayout" Target="../slideLayouts/slideLayout96.xml"/><Relationship Id="rId16" Type="http://schemas.openxmlformats.org/officeDocument/2006/relationships/theme" Target="../theme/theme8.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8/19/2021</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7098375" y="2132830"/>
            <a:ext cx="5143500" cy="877841"/>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2304447742"/>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ransition>
    <p:fade/>
  </p:transition>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544838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028700"/>
            <a:ext cx="8229600" cy="337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178353922"/>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Lst>
  <p:transition>
    <p:fade/>
  </p:transition>
  <p:hf hdr="0" ftr="0" dt="0"/>
  <p:txStyles>
    <p:titleStyle>
      <a:lvl1pPr marL="0" indent="0" algn="ctr" defTabSz="-13873163" rtl="0" eaLnBrk="1" fontAlgn="base" hangingPunct="1">
        <a:spcBef>
          <a:spcPct val="0"/>
        </a:spcBef>
        <a:spcAft>
          <a:spcPct val="0"/>
        </a:spcAft>
        <a:defRPr lang="en-US" sz="2900" b="1" dirty="0" smtClean="0">
          <a:solidFill>
            <a:schemeClr val="accent2"/>
          </a:solidFill>
          <a:latin typeface="Calibri"/>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818" y="326868"/>
            <a:ext cx="8502029" cy="558010"/>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327989" y="1399961"/>
            <a:ext cx="8502029" cy="9573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7266613" y="2259060"/>
            <a:ext cx="5143967" cy="624914"/>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6779909" y="2416196"/>
            <a:ext cx="5143500" cy="311109"/>
          </a:xfrm>
          <a:prstGeom prst="rect">
            <a:avLst/>
          </a:prstGeom>
        </p:spPr>
      </p:pic>
    </p:spTree>
    <p:extLst>
      <p:ext uri="{BB962C8B-B14F-4D97-AF65-F5344CB8AC3E}">
        <p14:creationId xmlns:p14="http://schemas.microsoft.com/office/powerpoint/2010/main" val="147467871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Lst>
  <p:transition>
    <p:fade/>
  </p:transition>
  <p:txStyles>
    <p:titleStyle>
      <a:lvl1pPr algn="l" defTabSz="685845" rtl="0" eaLnBrk="1" latinLnBrk="0" hangingPunct="1">
        <a:lnSpc>
          <a:spcPct val="90000"/>
        </a:lnSpc>
        <a:spcBef>
          <a:spcPct val="0"/>
        </a:spcBef>
        <a:buNone/>
        <a:defRPr lang="en-US" sz="2353"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912" kern="1200" spc="0" baseline="0">
          <a:solidFill>
            <a:srgbClr val="000000"/>
          </a:solidFill>
          <a:latin typeface="+mn-lt"/>
          <a:ea typeface="+mn-ea"/>
          <a:cs typeface="+mn-cs"/>
        </a:defRPr>
      </a:lvl1pPr>
      <a:lvl2pPr marL="16809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471" kern="1200" spc="0" baseline="0">
          <a:solidFill>
            <a:srgbClr val="000000"/>
          </a:solidFill>
          <a:latin typeface="+mn-lt"/>
          <a:ea typeface="+mn-ea"/>
          <a:cs typeface="+mn-cs"/>
        </a:defRPr>
      </a:lvl2pPr>
      <a:lvl3pPr marL="33617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3pPr>
      <a:lvl4pPr marL="50426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4pPr>
      <a:lvl5pPr marL="672358"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DEV_Slide_Bg_F14.jpg"/>
          <p:cNvPicPr>
            <a:picLocks noChangeAspect="1"/>
          </p:cNvPicPr>
          <p:nvPr userDrawn="1"/>
        </p:nvPicPr>
        <p:blipFill>
          <a:blip r:embed="rId11"/>
          <a:stretch>
            <a:fillRect/>
          </a:stretch>
        </p:blipFill>
        <p:spPr>
          <a:xfrm>
            <a:off x="0" y="0"/>
            <a:ext cx="9144000" cy="5143500"/>
          </a:xfrm>
          <a:prstGeom prst="rect">
            <a:avLst/>
          </a:prstGeom>
        </p:spPr>
      </p:pic>
      <p:sp>
        <p:nvSpPr>
          <p:cNvPr id="1027" name="Rectangle 1025"/>
          <p:cNvSpPr>
            <a:spLocks noGrp="1" noChangeArrowheads="1"/>
          </p:cNvSpPr>
          <p:nvPr>
            <p:ph type="body" idx="1"/>
          </p:nvPr>
        </p:nvSpPr>
        <p:spPr bwMode="auto">
          <a:xfrm>
            <a:off x="457200" y="1028700"/>
            <a:ext cx="8229600" cy="3600450"/>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20873288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Lst>
  <p:transition>
    <p:fade/>
  </p:transition>
  <p:hf hdr="0" ftr="0" dt="0"/>
  <p:txStyles>
    <p:titleStyle>
      <a:lvl1pPr marL="0" indent="0" algn="ctr" defTabSz="-13872816" rtl="0" eaLnBrk="1" fontAlgn="base" hangingPunct="1">
        <a:spcBef>
          <a:spcPct val="0"/>
        </a:spcBef>
        <a:spcAft>
          <a:spcPct val="0"/>
        </a:spcAft>
        <a:defRPr lang="en-US" sz="2800" b="1" dirty="0" smtClean="0">
          <a:solidFill>
            <a:schemeClr val="tx2"/>
          </a:solidFill>
          <a:latin typeface="Calibri"/>
          <a:ea typeface="+mj-ea"/>
          <a:cs typeface="Segoe UI" pitchFamily="34" charset="0"/>
        </a:defRPr>
      </a:lvl1pPr>
      <a:lvl2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189" algn="l" eaLnBrk="1" fontAlgn="base" hangingPunct="1">
        <a:spcBef>
          <a:spcPct val="0"/>
        </a:spcBef>
        <a:spcAft>
          <a:spcPct val="0"/>
        </a:spcAft>
        <a:defRPr sz="2800" b="1">
          <a:solidFill>
            <a:schemeClr val="tx2">
              <a:alpha val="100000"/>
            </a:schemeClr>
          </a:solidFill>
          <a:latin typeface="Verdana"/>
        </a:defRPr>
      </a:lvl6pPr>
      <a:lvl7pPr marL="914378" algn="l" eaLnBrk="1" fontAlgn="base" hangingPunct="1">
        <a:spcBef>
          <a:spcPct val="0"/>
        </a:spcBef>
        <a:spcAft>
          <a:spcPct val="0"/>
        </a:spcAft>
        <a:defRPr sz="2800" b="1">
          <a:solidFill>
            <a:schemeClr val="tx2">
              <a:alpha val="100000"/>
            </a:schemeClr>
          </a:solidFill>
          <a:latin typeface="Verdana"/>
        </a:defRPr>
      </a:lvl7pPr>
      <a:lvl8pPr marL="1371566" algn="l" eaLnBrk="1" fontAlgn="base" hangingPunct="1">
        <a:spcBef>
          <a:spcPct val="0"/>
        </a:spcBef>
        <a:spcAft>
          <a:spcPct val="0"/>
        </a:spcAft>
        <a:defRPr sz="2800" b="1">
          <a:solidFill>
            <a:schemeClr val="tx2">
              <a:alpha val="100000"/>
            </a:schemeClr>
          </a:solidFill>
          <a:latin typeface="Verdana"/>
        </a:defRPr>
      </a:lvl8pPr>
      <a:lvl9pPr marL="1828754" algn="l" eaLnBrk="1" fontAlgn="base" hangingPunct="1">
        <a:spcBef>
          <a:spcPct val="0"/>
        </a:spcBef>
        <a:spcAft>
          <a:spcPct val="0"/>
        </a:spcAft>
        <a:defRPr sz="2800" b="1">
          <a:solidFill>
            <a:schemeClr val="tx2">
              <a:alpha val="100000"/>
            </a:schemeClr>
          </a:solidFill>
          <a:latin typeface="Verdana"/>
        </a:defRPr>
      </a:lvl9pPr>
    </p:titleStyle>
    <p:bodyStyle>
      <a:lvl1pPr marL="342892" indent="-342892" algn="l" defTabSz="-13872816" rtl="0" eaLnBrk="1" fontAlgn="base" hangingPunct="1">
        <a:spcBef>
          <a:spcPts val="300"/>
        </a:spcBef>
        <a:spcAft>
          <a:spcPct val="0"/>
        </a:spcAft>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SzPct val="50000"/>
        <a:buFont typeface="Wingdings" pitchFamily="2" charset="2"/>
        <a:buChar char="o"/>
        <a:defRPr sz="180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SzPct val="50000"/>
        <a:buFont typeface="Wingdings" pitchFamily="2" charset="2"/>
        <a:buChar char="o"/>
        <a:defRPr sz="140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SzPct val="50000"/>
        <a:buFont typeface="Wingdings" pitchFamily="2" charset="2"/>
        <a:buChar char="o"/>
        <a:defRPr sz="120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189" algn="l" eaLnBrk="1" fontAlgn="base" hangingPunct="1">
        <a:spcBef>
          <a:spcPct val="0"/>
        </a:spcBef>
        <a:spcAft>
          <a:spcPct val="0"/>
        </a:spcAft>
        <a:defRPr>
          <a:solidFill>
            <a:schemeClr val="tx1">
              <a:alpha val="100000"/>
            </a:schemeClr>
          </a:solidFill>
          <a:latin typeface="Arial"/>
        </a:defRPr>
      </a:lvl2pPr>
      <a:lvl3pPr marL="914378" algn="l" eaLnBrk="1" fontAlgn="base" hangingPunct="1">
        <a:spcBef>
          <a:spcPct val="0"/>
        </a:spcBef>
        <a:spcAft>
          <a:spcPct val="0"/>
        </a:spcAft>
        <a:defRPr>
          <a:solidFill>
            <a:schemeClr val="tx1">
              <a:alpha val="100000"/>
            </a:schemeClr>
          </a:solidFill>
          <a:latin typeface="Arial"/>
        </a:defRPr>
      </a:lvl3pPr>
      <a:lvl4pPr marL="1371566" algn="l" eaLnBrk="1" fontAlgn="base" hangingPunct="1">
        <a:spcBef>
          <a:spcPct val="0"/>
        </a:spcBef>
        <a:spcAft>
          <a:spcPct val="0"/>
        </a:spcAft>
        <a:defRPr>
          <a:solidFill>
            <a:schemeClr val="tx1">
              <a:alpha val="100000"/>
            </a:schemeClr>
          </a:solidFill>
          <a:latin typeface="Arial"/>
        </a:defRPr>
      </a:lvl4pPr>
      <a:lvl5pPr marL="1828754" algn="l" eaLnBrk="1" fontAlgn="base" hangingPunct="1">
        <a:spcBef>
          <a:spcPct val="0"/>
        </a:spcBef>
        <a:spcAft>
          <a:spcPct val="0"/>
        </a:spcAft>
        <a:defRPr>
          <a:solidFill>
            <a:schemeClr val="tx1">
              <a:alpha val="100000"/>
            </a:schemeClr>
          </a:solidFill>
          <a:latin typeface="Arial"/>
        </a:defRPr>
      </a:lvl5pPr>
      <a:lvl6pPr marL="2285943" algn="l" eaLnBrk="1" fontAlgn="base" hangingPunct="1">
        <a:spcBef>
          <a:spcPct val="0"/>
        </a:spcBef>
        <a:spcAft>
          <a:spcPct val="0"/>
        </a:spcAft>
        <a:defRPr>
          <a:solidFill>
            <a:schemeClr val="tx1">
              <a:alpha val="100000"/>
            </a:schemeClr>
          </a:solidFill>
          <a:latin typeface="Arial"/>
        </a:defRPr>
      </a:lvl6pPr>
      <a:lvl7pPr marL="2743132" algn="l" eaLnBrk="1" fontAlgn="base" hangingPunct="1">
        <a:spcBef>
          <a:spcPct val="0"/>
        </a:spcBef>
        <a:spcAft>
          <a:spcPct val="0"/>
        </a:spcAft>
        <a:defRPr>
          <a:solidFill>
            <a:schemeClr val="tx1">
              <a:alpha val="100000"/>
            </a:schemeClr>
          </a:solidFill>
          <a:latin typeface="Arial"/>
        </a:defRPr>
      </a:lvl7pPr>
      <a:lvl8pPr marL="3200320" algn="l" eaLnBrk="1" fontAlgn="base" hangingPunct="1">
        <a:spcBef>
          <a:spcPct val="0"/>
        </a:spcBef>
        <a:spcAft>
          <a:spcPct val="0"/>
        </a:spcAft>
        <a:defRPr>
          <a:solidFill>
            <a:schemeClr val="tx1">
              <a:alpha val="100000"/>
            </a:schemeClr>
          </a:solidFill>
          <a:latin typeface="Arial"/>
        </a:defRPr>
      </a:lvl8pPr>
      <a:lvl9pPr marL="3657509"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6966742"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433251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Lst>
  <p:transition>
    <p:fade/>
  </p:transition>
  <p:hf sldNum="0" hdr="0" ftr="0" dt="0"/>
  <p:txStyles>
    <p:titleStyle>
      <a:lvl1pPr algn="l" defTabSz="699494"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34" marR="0" indent="-171434" algn="l" defTabSz="69949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869" marR="0" indent="-171434" algn="l" defTabSz="69949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875" marR="0" indent="-150005" algn="l" defTabSz="69949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165" marR="0" indent="-135719" algn="l" defTabSz="69949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884" marR="0" indent="-126195" algn="l" defTabSz="69949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607" indent="-174873" algn="l" defTabSz="69949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354" indent="-174873" algn="l" defTabSz="69949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101" indent="-174873" algn="l" defTabSz="69949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849" indent="-174873" algn="l" defTabSz="69949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94" rtl="0" eaLnBrk="1" latinLnBrk="0" hangingPunct="1">
        <a:defRPr sz="1350" kern="1200">
          <a:solidFill>
            <a:schemeClr val="tx1"/>
          </a:solidFill>
          <a:latin typeface="+mn-lt"/>
          <a:ea typeface="+mn-ea"/>
          <a:cs typeface="+mn-cs"/>
        </a:defRPr>
      </a:lvl1pPr>
      <a:lvl2pPr marL="349747" algn="l" defTabSz="699494" rtl="0" eaLnBrk="1" latinLnBrk="0" hangingPunct="1">
        <a:defRPr sz="1350" kern="1200">
          <a:solidFill>
            <a:schemeClr val="tx1"/>
          </a:solidFill>
          <a:latin typeface="+mn-lt"/>
          <a:ea typeface="+mn-ea"/>
          <a:cs typeface="+mn-cs"/>
        </a:defRPr>
      </a:lvl2pPr>
      <a:lvl3pPr marL="699494" algn="l" defTabSz="699494" rtl="0" eaLnBrk="1" latinLnBrk="0" hangingPunct="1">
        <a:defRPr sz="1350" kern="1200">
          <a:solidFill>
            <a:schemeClr val="tx1"/>
          </a:solidFill>
          <a:latin typeface="+mn-lt"/>
          <a:ea typeface="+mn-ea"/>
          <a:cs typeface="+mn-cs"/>
        </a:defRPr>
      </a:lvl3pPr>
      <a:lvl4pPr marL="1049240" algn="l" defTabSz="699494" rtl="0" eaLnBrk="1" latinLnBrk="0" hangingPunct="1">
        <a:defRPr sz="1350" kern="1200">
          <a:solidFill>
            <a:schemeClr val="tx1"/>
          </a:solidFill>
          <a:latin typeface="+mn-lt"/>
          <a:ea typeface="+mn-ea"/>
          <a:cs typeface="+mn-cs"/>
        </a:defRPr>
      </a:lvl4pPr>
      <a:lvl5pPr marL="1398987" algn="l" defTabSz="699494" rtl="0" eaLnBrk="1" latinLnBrk="0" hangingPunct="1">
        <a:defRPr sz="1350" kern="1200">
          <a:solidFill>
            <a:schemeClr val="tx1"/>
          </a:solidFill>
          <a:latin typeface="+mn-lt"/>
          <a:ea typeface="+mn-ea"/>
          <a:cs typeface="+mn-cs"/>
        </a:defRPr>
      </a:lvl5pPr>
      <a:lvl6pPr marL="1748735" algn="l" defTabSz="699494" rtl="0" eaLnBrk="1" latinLnBrk="0" hangingPunct="1">
        <a:defRPr sz="1350" kern="1200">
          <a:solidFill>
            <a:schemeClr val="tx1"/>
          </a:solidFill>
          <a:latin typeface="+mn-lt"/>
          <a:ea typeface="+mn-ea"/>
          <a:cs typeface="+mn-cs"/>
        </a:defRPr>
      </a:lvl6pPr>
      <a:lvl7pPr marL="2098481" algn="l" defTabSz="699494" rtl="0" eaLnBrk="1" latinLnBrk="0" hangingPunct="1">
        <a:defRPr sz="1350" kern="1200">
          <a:solidFill>
            <a:schemeClr val="tx1"/>
          </a:solidFill>
          <a:latin typeface="+mn-lt"/>
          <a:ea typeface="+mn-ea"/>
          <a:cs typeface="+mn-cs"/>
        </a:defRPr>
      </a:lvl7pPr>
      <a:lvl8pPr marL="2448227" algn="l" defTabSz="699494" rtl="0" eaLnBrk="1" latinLnBrk="0" hangingPunct="1">
        <a:defRPr sz="1350" kern="1200">
          <a:solidFill>
            <a:schemeClr val="tx1"/>
          </a:solidFill>
          <a:latin typeface="+mn-lt"/>
          <a:ea typeface="+mn-ea"/>
          <a:cs typeface="+mn-cs"/>
        </a:defRPr>
      </a:lvl8pPr>
      <a:lvl9pPr marL="2797975" algn="l" defTabSz="699494"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dcac.com/" TargetMode="External"/><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jpeg"/><Relationship Id="rId1" Type="http://schemas.openxmlformats.org/officeDocument/2006/relationships/slideLayout" Target="../slideLayouts/slideLayout20.xml"/><Relationship Id="rId6" Type="http://schemas.openxmlformats.org/officeDocument/2006/relationships/hyperlink" Target="https://red-gate.com/" TargetMode="External"/><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hyperlink" Target="https://paperswordb2b.com/" TargetMode="External"/><Relationship Id="rId9" Type="http://schemas.openxmlformats.org/officeDocument/2006/relationships/image" Target="../media/image4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55.png"/><Relationship Id="rId4" Type="http://schemas.openxmlformats.org/officeDocument/2006/relationships/image" Target="../media/image5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emf"/><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79.emf"/><Relationship Id="rId18" Type="http://schemas.openxmlformats.org/officeDocument/2006/relationships/image" Target="../media/image84.emf"/><Relationship Id="rId3" Type="http://schemas.openxmlformats.org/officeDocument/2006/relationships/image" Target="../media/image69.emf"/><Relationship Id="rId21" Type="http://schemas.openxmlformats.org/officeDocument/2006/relationships/image" Target="../media/image87.emf"/><Relationship Id="rId7" Type="http://schemas.openxmlformats.org/officeDocument/2006/relationships/image" Target="../media/image73.emf"/><Relationship Id="rId12" Type="http://schemas.openxmlformats.org/officeDocument/2006/relationships/image" Target="../media/image78.emf"/><Relationship Id="rId17" Type="http://schemas.openxmlformats.org/officeDocument/2006/relationships/image" Target="../media/image83.emf"/><Relationship Id="rId2" Type="http://schemas.openxmlformats.org/officeDocument/2006/relationships/image" Target="../media/image68.emf"/><Relationship Id="rId16" Type="http://schemas.openxmlformats.org/officeDocument/2006/relationships/image" Target="../media/image82.emf"/><Relationship Id="rId20" Type="http://schemas.openxmlformats.org/officeDocument/2006/relationships/image" Target="../media/image86.emf"/><Relationship Id="rId1" Type="http://schemas.openxmlformats.org/officeDocument/2006/relationships/slideLayout" Target="../slideLayouts/slideLayout20.xml"/><Relationship Id="rId6" Type="http://schemas.openxmlformats.org/officeDocument/2006/relationships/image" Target="../media/image72.emf"/><Relationship Id="rId11" Type="http://schemas.openxmlformats.org/officeDocument/2006/relationships/image" Target="../media/image77.emf"/><Relationship Id="rId5" Type="http://schemas.openxmlformats.org/officeDocument/2006/relationships/image" Target="../media/image71.emf"/><Relationship Id="rId15" Type="http://schemas.openxmlformats.org/officeDocument/2006/relationships/image" Target="../media/image81.emf"/><Relationship Id="rId10" Type="http://schemas.openxmlformats.org/officeDocument/2006/relationships/image" Target="../media/image76.emf"/><Relationship Id="rId19" Type="http://schemas.openxmlformats.org/officeDocument/2006/relationships/image" Target="../media/image85.emf"/><Relationship Id="rId4" Type="http://schemas.openxmlformats.org/officeDocument/2006/relationships/image" Target="../media/image70.emf"/><Relationship Id="rId9" Type="http://schemas.openxmlformats.org/officeDocument/2006/relationships/image" Target="../media/image75.emf"/><Relationship Id="rId14" Type="http://schemas.openxmlformats.org/officeDocument/2006/relationships/image" Target="../media/image80.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31.xml"/><Relationship Id="rId5" Type="http://schemas.openxmlformats.org/officeDocument/2006/relationships/image" Target="../media/image9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620.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3.xml"/><Relationship Id="rId1" Type="http://schemas.openxmlformats.org/officeDocument/2006/relationships/slideLayout" Target="../slideLayouts/slideLayout31.xml"/><Relationship Id="rId5" Type="http://schemas.openxmlformats.org/officeDocument/2006/relationships/image" Target="../media/image98.png"/><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5.xml"/><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13" Type="http://schemas.microsoft.com/office/2007/relationships/hdphoto" Target="../media/hdphoto5.wdp"/><Relationship Id="rId3" Type="http://schemas.openxmlformats.org/officeDocument/2006/relationships/image" Target="../media/image104.png"/><Relationship Id="rId7" Type="http://schemas.microsoft.com/office/2007/relationships/hdphoto" Target="../media/hdphoto2.wdp"/><Relationship Id="rId12"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106.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08.png"/><Relationship Id="rId4" Type="http://schemas.openxmlformats.org/officeDocument/2006/relationships/image" Target="../media/image105.png"/><Relationship Id="rId9"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20.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112.png"/><Relationship Id="rId4" Type="http://schemas.openxmlformats.org/officeDocument/2006/relationships/image" Target="../media/image1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hyperlink" Target="https://aka.ms/annalytics" TargetMode="External"/><Relationship Id="rId4" Type="http://schemas.openxmlformats.org/officeDocument/2006/relationships/hyperlink" Target="https://aka.ms/azuresqly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1.xml"/></Relationships>
</file>

<file path=ppt/slides/_rels/slide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48.emf"/></Relationships>
</file>

<file path=ppt/slides/_rels/slide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3C35C51E-4904-4E8D-9744-04FC5777305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22831" y="1898398"/>
            <a:ext cx="841664" cy="561109"/>
          </a:xfrm>
        </p:spPr>
      </p:pic>
      <p:pic>
        <p:nvPicPr>
          <p:cNvPr id="6" name="Picture 5">
            <a:extLst>
              <a:ext uri="{FF2B5EF4-FFF2-40B4-BE49-F238E27FC236}">
                <a16:creationId xmlns:a16="http://schemas.microsoft.com/office/drawing/2014/main" id="{B91ABF94-B267-4D32-AF43-5DDC674C848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00263" y="0"/>
            <a:ext cx="4457700" cy="921544"/>
          </a:xfrm>
          <a:prstGeom prst="rect">
            <a:avLst/>
          </a:prstGeom>
          <a:noFill/>
          <a:ln>
            <a:noFill/>
          </a:ln>
        </p:spPr>
      </p:pic>
      <p:pic>
        <p:nvPicPr>
          <p:cNvPr id="7" name="Picture 6">
            <a:hlinkClick r:id="rId4"/>
            <a:extLst>
              <a:ext uri="{FF2B5EF4-FFF2-40B4-BE49-F238E27FC236}">
                <a16:creationId xmlns:a16="http://schemas.microsoft.com/office/drawing/2014/main" id="{08C0088E-1C4B-4249-988D-387F8078094C}"/>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807381" y="2639140"/>
            <a:ext cx="1043464" cy="504825"/>
          </a:xfrm>
          <a:prstGeom prst="rect">
            <a:avLst/>
          </a:prstGeom>
        </p:spPr>
      </p:pic>
      <p:pic>
        <p:nvPicPr>
          <p:cNvPr id="8" name="Picture 7">
            <a:hlinkClick r:id="rId6"/>
            <a:extLst>
              <a:ext uri="{FF2B5EF4-FFF2-40B4-BE49-F238E27FC236}">
                <a16:creationId xmlns:a16="http://schemas.microsoft.com/office/drawing/2014/main" id="{09197BBD-5440-40E9-8C0F-9611C87A2C5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76263" y="3178255"/>
            <a:ext cx="1524000" cy="472916"/>
          </a:xfrm>
          <a:prstGeom prst="rect">
            <a:avLst/>
          </a:prstGeom>
          <a:noFill/>
          <a:ln>
            <a:noFill/>
          </a:ln>
        </p:spPr>
      </p:pic>
      <p:pic>
        <p:nvPicPr>
          <p:cNvPr id="9" name="Picture 8">
            <a:hlinkClick r:id="rId8"/>
            <a:extLst>
              <a:ext uri="{FF2B5EF4-FFF2-40B4-BE49-F238E27FC236}">
                <a16:creationId xmlns:a16="http://schemas.microsoft.com/office/drawing/2014/main" id="{755E0044-EA23-42BC-8F25-8F6AE84BF0B8}"/>
              </a:ext>
            </a:extLst>
          </p:cNvPr>
          <p:cNvPicPr/>
          <p:nvPr/>
        </p:nvPicPr>
        <p:blipFill>
          <a:blip r:embed="rId9">
            <a:extLst>
              <a:ext uri="{28A0092B-C50C-407E-A947-70E740481C1C}">
                <a14:useLocalDpi xmlns:a14="http://schemas.microsoft.com/office/drawing/2010/main" val="0"/>
              </a:ext>
            </a:extLst>
          </a:blip>
          <a:stretch>
            <a:fillRect/>
          </a:stretch>
        </p:blipFill>
        <p:spPr>
          <a:xfrm>
            <a:off x="6557963" y="3143965"/>
            <a:ext cx="1343025" cy="507206"/>
          </a:xfrm>
          <a:prstGeom prst="rect">
            <a:avLst/>
          </a:prstGeom>
        </p:spPr>
      </p:pic>
      <p:pic>
        <p:nvPicPr>
          <p:cNvPr id="10" name="Picture 9">
            <a:extLst>
              <a:ext uri="{FF2B5EF4-FFF2-40B4-BE49-F238E27FC236}">
                <a16:creationId xmlns:a16="http://schemas.microsoft.com/office/drawing/2014/main" id="{1FBFA8B2-456F-458E-90B1-E4190BF75197}"/>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1097891" y="1965245"/>
            <a:ext cx="1285875" cy="523875"/>
          </a:xfrm>
          <a:prstGeom prst="rect">
            <a:avLst/>
          </a:prstGeom>
          <a:noFill/>
          <a:ln>
            <a:noFill/>
          </a:ln>
        </p:spPr>
      </p:pic>
      <p:sp>
        <p:nvSpPr>
          <p:cNvPr id="11" name="TextBox 10">
            <a:extLst>
              <a:ext uri="{FF2B5EF4-FFF2-40B4-BE49-F238E27FC236}">
                <a16:creationId xmlns:a16="http://schemas.microsoft.com/office/drawing/2014/main" id="{3DBC9E74-339D-456C-B920-AD0BB21E4E9F}"/>
              </a:ext>
            </a:extLst>
          </p:cNvPr>
          <p:cNvSpPr txBox="1"/>
          <p:nvPr/>
        </p:nvSpPr>
        <p:spPr>
          <a:xfrm>
            <a:off x="2245946" y="4357687"/>
            <a:ext cx="2125710" cy="300082"/>
          </a:xfrm>
          <a:prstGeom prst="rect">
            <a:avLst/>
          </a:prstGeom>
          <a:noFill/>
        </p:spPr>
        <p:txBody>
          <a:bodyPr wrap="none" rtlCol="0">
            <a:spAutoFit/>
          </a:bodyPr>
          <a:lstStyle/>
          <a:p>
            <a:pPr defTabSz="685800"/>
            <a:r>
              <a:rPr lang="en-US" sz="1350" dirty="0">
                <a:solidFill>
                  <a:prstClr val="black"/>
                </a:solidFill>
                <a:latin typeface="Calibri" panose="020F0502020204030204"/>
              </a:rPr>
              <a:t>This event was powered by </a:t>
            </a:r>
          </a:p>
        </p:txBody>
      </p:sp>
      <p:pic>
        <p:nvPicPr>
          <p:cNvPr id="13" name="Picture 12">
            <a:extLst>
              <a:ext uri="{FF2B5EF4-FFF2-40B4-BE49-F238E27FC236}">
                <a16:creationId xmlns:a16="http://schemas.microsoft.com/office/drawing/2014/main" id="{D7489850-D066-4998-8981-24B15D2FA8A2}"/>
              </a:ext>
            </a:extLst>
          </p:cNvPr>
          <p:cNvPicPr>
            <a:picLocks noChangeAspect="1"/>
          </p:cNvPicPr>
          <p:nvPr/>
        </p:nvPicPr>
        <p:blipFill>
          <a:blip r:embed="rId11"/>
          <a:stretch>
            <a:fillRect/>
          </a:stretch>
        </p:blipFill>
        <p:spPr>
          <a:xfrm>
            <a:off x="4329113" y="4292590"/>
            <a:ext cx="1650206" cy="407194"/>
          </a:xfrm>
          <a:prstGeom prst="rect">
            <a:avLst/>
          </a:prstGeom>
        </p:spPr>
      </p:pic>
      <p:sp>
        <p:nvSpPr>
          <p:cNvPr id="15" name="Rectangle 14">
            <a:extLst>
              <a:ext uri="{FF2B5EF4-FFF2-40B4-BE49-F238E27FC236}">
                <a16:creationId xmlns:a16="http://schemas.microsoft.com/office/drawing/2014/main" id="{B34C0E0F-8C1C-49BE-ACA3-235FBDFA1BED}"/>
              </a:ext>
            </a:extLst>
          </p:cNvPr>
          <p:cNvSpPr/>
          <p:nvPr/>
        </p:nvSpPr>
        <p:spPr>
          <a:xfrm>
            <a:off x="6557962" y="0"/>
            <a:ext cx="2586038" cy="921544"/>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947C5089-2EFF-4C9A-A285-617D9FDECA32}"/>
              </a:ext>
            </a:extLst>
          </p:cNvPr>
          <p:cNvSpPr/>
          <p:nvPr/>
        </p:nvSpPr>
        <p:spPr>
          <a:xfrm>
            <a:off x="0" y="-1"/>
            <a:ext cx="2100263" cy="921544"/>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7" name="TextBox 16">
            <a:extLst>
              <a:ext uri="{FF2B5EF4-FFF2-40B4-BE49-F238E27FC236}">
                <a16:creationId xmlns:a16="http://schemas.microsoft.com/office/drawing/2014/main" id="{1BC583BD-70EA-4799-B5DE-092CDD318AB3}"/>
              </a:ext>
            </a:extLst>
          </p:cNvPr>
          <p:cNvSpPr txBox="1"/>
          <p:nvPr/>
        </p:nvSpPr>
        <p:spPr>
          <a:xfrm>
            <a:off x="2768878" y="1178578"/>
            <a:ext cx="3165482" cy="415498"/>
          </a:xfrm>
          <a:prstGeom prst="rect">
            <a:avLst/>
          </a:prstGeom>
          <a:noFill/>
        </p:spPr>
        <p:txBody>
          <a:bodyPr wrap="none" rtlCol="0">
            <a:spAutoFit/>
          </a:bodyPr>
          <a:lstStyle/>
          <a:p>
            <a:pPr defTabSz="685800"/>
            <a:r>
              <a:rPr lang="en-US" sz="2100" dirty="0">
                <a:solidFill>
                  <a:prstClr val="black"/>
                </a:solidFill>
                <a:latin typeface="Calibri" panose="020F0502020204030204"/>
              </a:rPr>
              <a:t>Thank you to our sponsors!</a:t>
            </a:r>
          </a:p>
        </p:txBody>
      </p:sp>
    </p:spTree>
    <p:extLst>
      <p:ext uri="{BB962C8B-B14F-4D97-AF65-F5344CB8AC3E}">
        <p14:creationId xmlns:p14="http://schemas.microsoft.com/office/powerpoint/2010/main" val="2447336190"/>
      </p:ext>
    </p:extLst>
  </p:cSld>
  <p:clrMapOvr>
    <a:masterClrMapping/>
  </p:clrMapOvr>
  <mc:AlternateContent xmlns:mc="http://schemas.openxmlformats.org/markup-compatibility/2006" xmlns:p14="http://schemas.microsoft.com/office/powerpoint/2010/main">
    <mc:Choice Requires="p14">
      <p:transition spd="slow" p14:dur="2000" advTm="11041"/>
    </mc:Choice>
    <mc:Fallback xmlns="">
      <p:transition spd="slow" advTm="110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AB0C-2F71-4E4F-8FF0-4E796AD9764D}"/>
              </a:ext>
            </a:extLst>
          </p:cNvPr>
          <p:cNvSpPr>
            <a:spLocks noGrp="1"/>
          </p:cNvSpPr>
          <p:nvPr>
            <p:ph type="title"/>
          </p:nvPr>
        </p:nvSpPr>
        <p:spPr>
          <a:xfrm>
            <a:off x="545432" y="273844"/>
            <a:ext cx="8726904" cy="994172"/>
          </a:xfrm>
        </p:spPr>
        <p:txBody>
          <a:bodyPr>
            <a:normAutofit/>
          </a:bodyPr>
          <a:lstStyle/>
          <a:p>
            <a:r>
              <a:rPr lang="en-US" sz="2800" dirty="0"/>
              <a:t>Artificial Intelligence Uses and Implementation Families</a:t>
            </a:r>
          </a:p>
        </p:txBody>
      </p:sp>
      <p:sp>
        <p:nvSpPr>
          <p:cNvPr id="6" name="TextBox 5">
            <a:extLst>
              <a:ext uri="{FF2B5EF4-FFF2-40B4-BE49-F238E27FC236}">
                <a16:creationId xmlns:a16="http://schemas.microsoft.com/office/drawing/2014/main" id="{A1A34491-A8D9-4E4F-A362-5738D7FD7862}"/>
              </a:ext>
            </a:extLst>
          </p:cNvPr>
          <p:cNvSpPr txBox="1"/>
          <p:nvPr/>
        </p:nvSpPr>
        <p:spPr>
          <a:xfrm>
            <a:off x="6332774" y="1772536"/>
            <a:ext cx="1392135" cy="392415"/>
          </a:xfrm>
          <a:prstGeom prst="rect">
            <a:avLst/>
          </a:prstGeom>
          <a:noFill/>
        </p:spPr>
        <p:txBody>
          <a:bodyPr wrap="square" lIns="0" tIns="34290" rIns="0" bIns="34290" rtlCol="0">
            <a:spAutoFit/>
          </a:bodyPr>
          <a:lstStyle>
            <a:defPPr>
              <a:defRPr lang="en-US"/>
            </a:defPPr>
            <a:lvl1pPr algn="ctr">
              <a:defRPr sz="2000">
                <a:solidFill>
                  <a:schemeClr val="bg1"/>
                </a:solidFill>
                <a:latin typeface="+mj-lt"/>
              </a:defRPr>
            </a:lvl1pPr>
          </a:lstStyle>
          <a:p>
            <a:pPr defTabSz="685800">
              <a:defRPr/>
            </a:pPr>
            <a:r>
              <a:rPr lang="en-US" sz="2100">
                <a:solidFill>
                  <a:schemeClr val="tx1"/>
                </a:solidFill>
                <a:latin typeface="Segoe UI Semibold"/>
              </a:rPr>
              <a:t>Language</a:t>
            </a:r>
          </a:p>
        </p:txBody>
      </p:sp>
      <p:sp>
        <p:nvSpPr>
          <p:cNvPr id="7" name="TextBox 6">
            <a:extLst>
              <a:ext uri="{FF2B5EF4-FFF2-40B4-BE49-F238E27FC236}">
                <a16:creationId xmlns:a16="http://schemas.microsoft.com/office/drawing/2014/main" id="{553D0EB8-B34A-4B0D-A560-F317E2D02A42}"/>
              </a:ext>
            </a:extLst>
          </p:cNvPr>
          <p:cNvSpPr txBox="1"/>
          <p:nvPr/>
        </p:nvSpPr>
        <p:spPr>
          <a:xfrm>
            <a:off x="3695653" y="2233450"/>
            <a:ext cx="941635" cy="392415"/>
          </a:xfrm>
          <a:prstGeom prst="rect">
            <a:avLst/>
          </a:prstGeom>
          <a:noFill/>
        </p:spPr>
        <p:txBody>
          <a:bodyPr wrap="square" lIns="68580" tIns="34290" rIns="0" bIns="34290" rtlCol="0">
            <a:spAutoFit/>
          </a:bodyPr>
          <a:lstStyle/>
          <a:p>
            <a:pPr algn="ctr" defTabSz="685800">
              <a:defRPr/>
            </a:pPr>
            <a:r>
              <a:rPr lang="en-US" sz="2100">
                <a:latin typeface="Segoe UI Semibold"/>
              </a:rPr>
              <a:t>Vision</a:t>
            </a:r>
          </a:p>
        </p:txBody>
      </p:sp>
      <p:sp>
        <p:nvSpPr>
          <p:cNvPr id="8" name="TextBox 7">
            <a:extLst>
              <a:ext uri="{FF2B5EF4-FFF2-40B4-BE49-F238E27FC236}">
                <a16:creationId xmlns:a16="http://schemas.microsoft.com/office/drawing/2014/main" id="{A4E948F6-EBBF-4ED5-AD25-DF32127E1516}"/>
              </a:ext>
            </a:extLst>
          </p:cNvPr>
          <p:cNvSpPr txBox="1"/>
          <p:nvPr/>
        </p:nvSpPr>
        <p:spPr>
          <a:xfrm>
            <a:off x="1419926" y="3826986"/>
            <a:ext cx="899888" cy="392415"/>
          </a:xfrm>
          <a:prstGeom prst="rect">
            <a:avLst/>
          </a:prstGeom>
          <a:noFill/>
        </p:spPr>
        <p:txBody>
          <a:bodyPr wrap="square" lIns="0" tIns="34290" rIns="0" bIns="34290" rtlCol="0">
            <a:spAutoFit/>
          </a:bodyPr>
          <a:lstStyle/>
          <a:p>
            <a:pPr algn="ctr" defTabSz="685800">
              <a:defRPr/>
            </a:pPr>
            <a:r>
              <a:rPr lang="en-US" sz="2100">
                <a:latin typeface="Segoe UI Semibold"/>
              </a:rPr>
              <a:t>Speech</a:t>
            </a:r>
          </a:p>
        </p:txBody>
      </p:sp>
      <p:sp>
        <p:nvSpPr>
          <p:cNvPr id="9" name="TextBox 8">
            <a:extLst>
              <a:ext uri="{FF2B5EF4-FFF2-40B4-BE49-F238E27FC236}">
                <a16:creationId xmlns:a16="http://schemas.microsoft.com/office/drawing/2014/main" id="{B3EAB6F4-5535-4DFA-B4E4-12B4678A625B}"/>
              </a:ext>
            </a:extLst>
          </p:cNvPr>
          <p:cNvSpPr txBox="1"/>
          <p:nvPr/>
        </p:nvSpPr>
        <p:spPr>
          <a:xfrm>
            <a:off x="657853" y="1625747"/>
            <a:ext cx="1322173" cy="392415"/>
          </a:xfrm>
          <a:prstGeom prst="rect">
            <a:avLst/>
          </a:prstGeom>
          <a:noFill/>
        </p:spPr>
        <p:txBody>
          <a:bodyPr wrap="square" lIns="0" tIns="34290" rIns="68580" bIns="34290" rtlCol="0">
            <a:spAutoFit/>
          </a:bodyPr>
          <a:lstStyle/>
          <a:p>
            <a:pPr algn="ctr" defTabSz="685800">
              <a:defRPr/>
            </a:pPr>
            <a:r>
              <a:rPr lang="en-US" sz="2100">
                <a:latin typeface="Segoe UI Semibold"/>
              </a:rPr>
              <a:t>Decision</a:t>
            </a:r>
            <a:endParaRPr lang="en-US" sz="2100" baseline="90000">
              <a:latin typeface="Segoe UI Semibold"/>
            </a:endParaRPr>
          </a:p>
        </p:txBody>
      </p:sp>
      <p:sp>
        <p:nvSpPr>
          <p:cNvPr id="10" name="TextBox 9">
            <a:extLst>
              <a:ext uri="{FF2B5EF4-FFF2-40B4-BE49-F238E27FC236}">
                <a16:creationId xmlns:a16="http://schemas.microsoft.com/office/drawing/2014/main" id="{87B7A350-9163-48D7-96B0-1220ED9C5BF4}"/>
              </a:ext>
            </a:extLst>
          </p:cNvPr>
          <p:cNvSpPr txBox="1"/>
          <p:nvPr/>
        </p:nvSpPr>
        <p:spPr>
          <a:xfrm>
            <a:off x="5636659" y="3851289"/>
            <a:ext cx="1794435" cy="357790"/>
          </a:xfrm>
          <a:prstGeom prst="rect">
            <a:avLst/>
          </a:prstGeom>
          <a:noFill/>
        </p:spPr>
        <p:txBody>
          <a:bodyPr wrap="square" lIns="0" tIns="34290" rIns="0" bIns="0" rtlCol="0">
            <a:spAutoFit/>
          </a:bodyPr>
          <a:lstStyle/>
          <a:p>
            <a:pPr algn="ctr" defTabSz="685800">
              <a:defRPr/>
            </a:pPr>
            <a:r>
              <a:rPr lang="en-US" sz="2100" dirty="0">
                <a:latin typeface="Segoe UI Semibold"/>
              </a:rPr>
              <a:t>Search</a:t>
            </a:r>
          </a:p>
        </p:txBody>
      </p:sp>
      <p:sp>
        <p:nvSpPr>
          <p:cNvPr id="11" name="TextBox 10">
            <a:extLst>
              <a:ext uri="{FF2B5EF4-FFF2-40B4-BE49-F238E27FC236}">
                <a16:creationId xmlns:a16="http://schemas.microsoft.com/office/drawing/2014/main" id="{CBA36FD1-D83E-4D8E-9EFF-2ED71DE33F3B}"/>
              </a:ext>
            </a:extLst>
          </p:cNvPr>
          <p:cNvSpPr txBox="1"/>
          <p:nvPr/>
        </p:nvSpPr>
        <p:spPr>
          <a:xfrm>
            <a:off x="4592019" y="2359115"/>
            <a:ext cx="820511"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Custom Vision</a:t>
            </a:r>
          </a:p>
        </p:txBody>
      </p:sp>
      <p:sp>
        <p:nvSpPr>
          <p:cNvPr id="12" name="TextBox 11">
            <a:extLst>
              <a:ext uri="{FF2B5EF4-FFF2-40B4-BE49-F238E27FC236}">
                <a16:creationId xmlns:a16="http://schemas.microsoft.com/office/drawing/2014/main" id="{29580954-9C7F-41E8-8E03-2952DFC9E74D}"/>
              </a:ext>
            </a:extLst>
          </p:cNvPr>
          <p:cNvSpPr txBox="1"/>
          <p:nvPr/>
        </p:nvSpPr>
        <p:spPr>
          <a:xfrm>
            <a:off x="1483004" y="1465640"/>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Personalizer</a:t>
            </a:r>
          </a:p>
        </p:txBody>
      </p:sp>
      <p:sp>
        <p:nvSpPr>
          <p:cNvPr id="13" name="Rectangle 12">
            <a:extLst>
              <a:ext uri="{FF2B5EF4-FFF2-40B4-BE49-F238E27FC236}">
                <a16:creationId xmlns:a16="http://schemas.microsoft.com/office/drawing/2014/main" id="{C2A5CDA5-E277-4BD0-8D6C-FAE037B3969B}"/>
              </a:ext>
            </a:extLst>
          </p:cNvPr>
          <p:cNvSpPr/>
          <p:nvPr/>
        </p:nvSpPr>
        <p:spPr>
          <a:xfrm>
            <a:off x="3834359" y="2728801"/>
            <a:ext cx="1103326" cy="230832"/>
          </a:xfrm>
          <a:prstGeom prst="rect">
            <a:avLst/>
          </a:prstGeom>
        </p:spPr>
        <p:txBody>
          <a:bodyPr wrap="square">
            <a:spAutoFit/>
          </a:bodyPr>
          <a:lstStyle/>
          <a:p>
            <a:pPr algn="ctr" defTabSz="685800">
              <a:spcAft>
                <a:spcPts val="225"/>
              </a:spcAft>
              <a:defRPr/>
            </a:pPr>
            <a:r>
              <a:rPr lang="en-US" sz="900">
                <a:latin typeface="Segoe UI Semibold"/>
              </a:rPr>
              <a:t>Form Recognizer</a:t>
            </a:r>
          </a:p>
        </p:txBody>
      </p:sp>
      <p:sp>
        <p:nvSpPr>
          <p:cNvPr id="14" name="Rectangle 13">
            <a:extLst>
              <a:ext uri="{FF2B5EF4-FFF2-40B4-BE49-F238E27FC236}">
                <a16:creationId xmlns:a16="http://schemas.microsoft.com/office/drawing/2014/main" id="{25C0F619-A1DE-4695-8A9C-9CB5D15A98DB}"/>
              </a:ext>
            </a:extLst>
          </p:cNvPr>
          <p:cNvSpPr/>
          <p:nvPr/>
        </p:nvSpPr>
        <p:spPr>
          <a:xfrm>
            <a:off x="1807127" y="4409519"/>
            <a:ext cx="1359131" cy="230832"/>
          </a:xfrm>
          <a:prstGeom prst="rect">
            <a:avLst/>
          </a:prstGeom>
        </p:spPr>
        <p:txBody>
          <a:bodyPr wrap="square">
            <a:spAutoFit/>
          </a:bodyPr>
          <a:lstStyle/>
          <a:p>
            <a:pPr algn="ctr" defTabSz="685800">
              <a:spcAft>
                <a:spcPts val="225"/>
              </a:spcAft>
              <a:defRPr/>
            </a:pPr>
            <a:r>
              <a:rPr lang="en-US" sz="900" dirty="0">
                <a:solidFill>
                  <a:schemeClr val="accent1"/>
                </a:solidFill>
                <a:latin typeface="Segoe UI Semibold"/>
              </a:rPr>
              <a:t>Speech-to-Text</a:t>
            </a:r>
          </a:p>
        </p:txBody>
      </p:sp>
      <p:sp>
        <p:nvSpPr>
          <p:cNvPr id="15" name="Rectangle 14">
            <a:extLst>
              <a:ext uri="{FF2B5EF4-FFF2-40B4-BE49-F238E27FC236}">
                <a16:creationId xmlns:a16="http://schemas.microsoft.com/office/drawing/2014/main" id="{B2768F5B-07C8-415E-BC13-53D3277BD8F3}"/>
              </a:ext>
            </a:extLst>
          </p:cNvPr>
          <p:cNvSpPr/>
          <p:nvPr/>
        </p:nvSpPr>
        <p:spPr>
          <a:xfrm>
            <a:off x="353132" y="2239043"/>
            <a:ext cx="1158790" cy="230832"/>
          </a:xfrm>
          <a:prstGeom prst="rect">
            <a:avLst/>
          </a:prstGeom>
        </p:spPr>
        <p:txBody>
          <a:bodyPr wrap="square">
            <a:spAutoFit/>
          </a:bodyPr>
          <a:lstStyle/>
          <a:p>
            <a:pPr algn="ctr" defTabSz="685800">
              <a:spcAft>
                <a:spcPts val="225"/>
              </a:spcAft>
              <a:defRPr/>
            </a:pPr>
            <a:r>
              <a:rPr lang="en-US" sz="900">
                <a:latin typeface="Segoe UI Semibold"/>
              </a:rPr>
              <a:t>Anomaly Detector  </a:t>
            </a:r>
          </a:p>
        </p:txBody>
      </p:sp>
      <p:sp>
        <p:nvSpPr>
          <p:cNvPr id="16" name="TextBox 15">
            <a:extLst>
              <a:ext uri="{FF2B5EF4-FFF2-40B4-BE49-F238E27FC236}">
                <a16:creationId xmlns:a16="http://schemas.microsoft.com/office/drawing/2014/main" id="{BEB7BCD2-5BD8-4282-BE66-13D5EDA1713C}"/>
              </a:ext>
            </a:extLst>
          </p:cNvPr>
          <p:cNvSpPr txBox="1"/>
          <p:nvPr/>
        </p:nvSpPr>
        <p:spPr>
          <a:xfrm>
            <a:off x="1270519" y="2037848"/>
            <a:ext cx="115879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Content Moderator</a:t>
            </a:r>
          </a:p>
        </p:txBody>
      </p:sp>
      <p:sp>
        <p:nvSpPr>
          <p:cNvPr id="18" name="TextBox 17">
            <a:extLst>
              <a:ext uri="{FF2B5EF4-FFF2-40B4-BE49-F238E27FC236}">
                <a16:creationId xmlns:a16="http://schemas.microsoft.com/office/drawing/2014/main" id="{9957E0FB-AF37-45E8-95EA-03BBBA017FE2}"/>
              </a:ext>
            </a:extLst>
          </p:cNvPr>
          <p:cNvSpPr txBox="1"/>
          <p:nvPr/>
        </p:nvSpPr>
        <p:spPr>
          <a:xfrm>
            <a:off x="2429309" y="3921776"/>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Speaker Recognition</a:t>
            </a:r>
          </a:p>
        </p:txBody>
      </p:sp>
      <p:sp>
        <p:nvSpPr>
          <p:cNvPr id="19" name="TextBox 18">
            <a:extLst>
              <a:ext uri="{FF2B5EF4-FFF2-40B4-BE49-F238E27FC236}">
                <a16:creationId xmlns:a16="http://schemas.microsoft.com/office/drawing/2014/main" id="{964920C9-00CD-4417-B58A-9697C64AAFC1}"/>
              </a:ext>
            </a:extLst>
          </p:cNvPr>
          <p:cNvSpPr txBox="1"/>
          <p:nvPr/>
        </p:nvSpPr>
        <p:spPr>
          <a:xfrm>
            <a:off x="234374" y="4186274"/>
            <a:ext cx="143321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tx1"/>
                </a:solidFill>
              </a:rPr>
              <a:t>Text-to-Speech</a:t>
            </a:r>
          </a:p>
        </p:txBody>
      </p:sp>
      <p:sp>
        <p:nvSpPr>
          <p:cNvPr id="20" name="TextBox 19">
            <a:extLst>
              <a:ext uri="{FF2B5EF4-FFF2-40B4-BE49-F238E27FC236}">
                <a16:creationId xmlns:a16="http://schemas.microsoft.com/office/drawing/2014/main" id="{D27CA36B-0778-4DB9-AB2B-91BC2A6B690C}"/>
              </a:ext>
            </a:extLst>
          </p:cNvPr>
          <p:cNvSpPr txBox="1"/>
          <p:nvPr/>
        </p:nvSpPr>
        <p:spPr>
          <a:xfrm>
            <a:off x="433091" y="3358862"/>
            <a:ext cx="14332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Conversation transcription capability </a:t>
            </a:r>
          </a:p>
        </p:txBody>
      </p:sp>
      <p:sp>
        <p:nvSpPr>
          <p:cNvPr id="21" name="TextBox 20">
            <a:extLst>
              <a:ext uri="{FF2B5EF4-FFF2-40B4-BE49-F238E27FC236}">
                <a16:creationId xmlns:a16="http://schemas.microsoft.com/office/drawing/2014/main" id="{79EA8B21-2E75-4813-ADFD-D432869F326E}"/>
              </a:ext>
            </a:extLst>
          </p:cNvPr>
          <p:cNvSpPr txBox="1"/>
          <p:nvPr/>
        </p:nvSpPr>
        <p:spPr>
          <a:xfrm>
            <a:off x="4679043" y="2105011"/>
            <a:ext cx="57706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Face</a:t>
            </a:r>
          </a:p>
        </p:txBody>
      </p:sp>
      <p:sp>
        <p:nvSpPr>
          <p:cNvPr id="22" name="Rectangle 21">
            <a:extLst>
              <a:ext uri="{FF2B5EF4-FFF2-40B4-BE49-F238E27FC236}">
                <a16:creationId xmlns:a16="http://schemas.microsoft.com/office/drawing/2014/main" id="{4A9B653F-1EF8-49DF-B619-E77FB5D53F08}"/>
              </a:ext>
            </a:extLst>
          </p:cNvPr>
          <p:cNvSpPr/>
          <p:nvPr/>
        </p:nvSpPr>
        <p:spPr>
          <a:xfrm>
            <a:off x="3132322" y="2428364"/>
            <a:ext cx="684455" cy="369332"/>
          </a:xfrm>
          <a:prstGeom prst="rect">
            <a:avLst/>
          </a:prstGeom>
        </p:spPr>
        <p:txBody>
          <a:bodyPr wrap="square">
            <a:spAutoFit/>
          </a:bodyPr>
          <a:lstStyle/>
          <a:p>
            <a:pPr algn="ctr" defTabSz="685800">
              <a:spcAft>
                <a:spcPts val="225"/>
              </a:spcAft>
              <a:defRPr/>
            </a:pPr>
            <a:r>
              <a:rPr lang="en-US" sz="900">
                <a:latin typeface="Segoe UI Semibold"/>
              </a:rPr>
              <a:t>Video Indexer</a:t>
            </a:r>
          </a:p>
        </p:txBody>
      </p:sp>
      <p:sp>
        <p:nvSpPr>
          <p:cNvPr id="23" name="TextBox 22">
            <a:extLst>
              <a:ext uri="{FF2B5EF4-FFF2-40B4-BE49-F238E27FC236}">
                <a16:creationId xmlns:a16="http://schemas.microsoft.com/office/drawing/2014/main" id="{9F9A2E21-CF45-40AF-AFA3-3133845874C0}"/>
              </a:ext>
            </a:extLst>
          </p:cNvPr>
          <p:cNvSpPr txBox="1"/>
          <p:nvPr/>
        </p:nvSpPr>
        <p:spPr>
          <a:xfrm>
            <a:off x="2989873" y="1973679"/>
            <a:ext cx="1009901"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Ink Recognizer</a:t>
            </a:r>
          </a:p>
        </p:txBody>
      </p:sp>
      <p:sp>
        <p:nvSpPr>
          <p:cNvPr id="24" name="Rectangle 23">
            <a:extLst>
              <a:ext uri="{FF2B5EF4-FFF2-40B4-BE49-F238E27FC236}">
                <a16:creationId xmlns:a16="http://schemas.microsoft.com/office/drawing/2014/main" id="{D29BBDD6-1A2F-4107-A361-5E3047C9E421}"/>
              </a:ext>
            </a:extLst>
          </p:cNvPr>
          <p:cNvSpPr/>
          <p:nvPr/>
        </p:nvSpPr>
        <p:spPr>
          <a:xfrm>
            <a:off x="4003653" y="1826873"/>
            <a:ext cx="820511" cy="369332"/>
          </a:xfrm>
          <a:prstGeom prst="rect">
            <a:avLst/>
          </a:prstGeom>
        </p:spPr>
        <p:txBody>
          <a:bodyPr wrap="square">
            <a:spAutoFit/>
          </a:bodyPr>
          <a:lstStyle/>
          <a:p>
            <a:pPr algn="ctr" defTabSz="685800">
              <a:spcAft>
                <a:spcPts val="225"/>
              </a:spcAft>
              <a:defRPr/>
            </a:pPr>
            <a:r>
              <a:rPr lang="en-US" sz="900" dirty="0">
                <a:latin typeface="Segoe UI Semibold"/>
              </a:rPr>
              <a:t>Computer Vision </a:t>
            </a:r>
          </a:p>
        </p:txBody>
      </p:sp>
      <p:sp>
        <p:nvSpPr>
          <p:cNvPr id="25" name="TextBox 24">
            <a:extLst>
              <a:ext uri="{FF2B5EF4-FFF2-40B4-BE49-F238E27FC236}">
                <a16:creationId xmlns:a16="http://schemas.microsoft.com/office/drawing/2014/main" id="{2A62C53B-95E7-486F-AB9E-560FD244F46D}"/>
              </a:ext>
            </a:extLst>
          </p:cNvPr>
          <p:cNvSpPr txBox="1"/>
          <p:nvPr/>
        </p:nvSpPr>
        <p:spPr>
          <a:xfrm>
            <a:off x="7524239" y="2035416"/>
            <a:ext cx="102092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Language Understanding</a:t>
            </a:r>
          </a:p>
        </p:txBody>
      </p:sp>
      <p:sp>
        <p:nvSpPr>
          <p:cNvPr id="26" name="Rectangle 25">
            <a:extLst>
              <a:ext uri="{FF2B5EF4-FFF2-40B4-BE49-F238E27FC236}">
                <a16:creationId xmlns:a16="http://schemas.microsoft.com/office/drawing/2014/main" id="{C1037A8E-03F8-4752-8066-C54A1ACCF262}"/>
              </a:ext>
            </a:extLst>
          </p:cNvPr>
          <p:cNvSpPr/>
          <p:nvPr/>
        </p:nvSpPr>
        <p:spPr>
          <a:xfrm>
            <a:off x="6087207" y="2227280"/>
            <a:ext cx="941635" cy="230832"/>
          </a:xfrm>
          <a:prstGeom prst="rect">
            <a:avLst/>
          </a:prstGeom>
        </p:spPr>
        <p:txBody>
          <a:bodyPr wrap="square">
            <a:spAutoFit/>
          </a:bodyPr>
          <a:lstStyle/>
          <a:p>
            <a:pPr algn="ctr" defTabSz="685800">
              <a:spcAft>
                <a:spcPts val="225"/>
              </a:spcAft>
              <a:defRPr/>
            </a:pPr>
            <a:r>
              <a:rPr lang="en-US" sz="900" err="1">
                <a:solidFill>
                  <a:schemeClr val="accent1"/>
                </a:solidFill>
                <a:latin typeface="Segoe UI Semibold"/>
              </a:rPr>
              <a:t>QnA</a:t>
            </a:r>
            <a:r>
              <a:rPr lang="en-US" sz="900">
                <a:solidFill>
                  <a:schemeClr val="accent1"/>
                </a:solidFill>
                <a:latin typeface="Segoe UI Semibold"/>
              </a:rPr>
              <a:t> Maker</a:t>
            </a:r>
          </a:p>
        </p:txBody>
      </p:sp>
      <p:sp>
        <p:nvSpPr>
          <p:cNvPr id="27" name="TextBox 26">
            <a:extLst>
              <a:ext uri="{FF2B5EF4-FFF2-40B4-BE49-F238E27FC236}">
                <a16:creationId xmlns:a16="http://schemas.microsoft.com/office/drawing/2014/main" id="{040C2CC1-9B79-4CB1-A404-7A57CBC4CA5F}"/>
              </a:ext>
            </a:extLst>
          </p:cNvPr>
          <p:cNvSpPr txBox="1"/>
          <p:nvPr/>
        </p:nvSpPr>
        <p:spPr>
          <a:xfrm>
            <a:off x="6504002" y="1336592"/>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Text Analytics</a:t>
            </a:r>
          </a:p>
        </p:txBody>
      </p:sp>
      <p:sp>
        <p:nvSpPr>
          <p:cNvPr id="28" name="Rectangle 27">
            <a:extLst>
              <a:ext uri="{FF2B5EF4-FFF2-40B4-BE49-F238E27FC236}">
                <a16:creationId xmlns:a16="http://schemas.microsoft.com/office/drawing/2014/main" id="{60B2C1DF-0ABA-48C1-AE00-C15EDA732CBC}"/>
              </a:ext>
            </a:extLst>
          </p:cNvPr>
          <p:cNvSpPr/>
          <p:nvPr/>
        </p:nvSpPr>
        <p:spPr>
          <a:xfrm>
            <a:off x="5806187" y="1602059"/>
            <a:ext cx="941572" cy="369332"/>
          </a:xfrm>
          <a:prstGeom prst="rect">
            <a:avLst/>
          </a:prstGeom>
        </p:spPr>
        <p:txBody>
          <a:bodyPr wrap="square">
            <a:spAutoFit/>
          </a:bodyPr>
          <a:lstStyle/>
          <a:p>
            <a:pPr algn="ctr" defTabSz="685800">
              <a:spcAft>
                <a:spcPts val="225"/>
              </a:spcAft>
              <a:defRPr/>
            </a:pPr>
            <a:r>
              <a:rPr lang="en-US" sz="900">
                <a:latin typeface="Segoe UI Semibold"/>
              </a:rPr>
              <a:t>Translator Text</a:t>
            </a:r>
          </a:p>
        </p:txBody>
      </p:sp>
      <p:sp>
        <p:nvSpPr>
          <p:cNvPr id="29" name="TextBox 28">
            <a:extLst>
              <a:ext uri="{FF2B5EF4-FFF2-40B4-BE49-F238E27FC236}">
                <a16:creationId xmlns:a16="http://schemas.microsoft.com/office/drawing/2014/main" id="{B6DD177A-3442-4BE2-ABA5-1AB9E05102AA}"/>
              </a:ext>
            </a:extLst>
          </p:cNvPr>
          <p:cNvSpPr txBox="1"/>
          <p:nvPr/>
        </p:nvSpPr>
        <p:spPr>
          <a:xfrm>
            <a:off x="5081577" y="4097174"/>
            <a:ext cx="8042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Web Search</a:t>
            </a:r>
          </a:p>
        </p:txBody>
      </p:sp>
      <p:sp>
        <p:nvSpPr>
          <p:cNvPr id="30" name="TextBox 29">
            <a:extLst>
              <a:ext uri="{FF2B5EF4-FFF2-40B4-BE49-F238E27FC236}">
                <a16:creationId xmlns:a16="http://schemas.microsoft.com/office/drawing/2014/main" id="{70C82B2F-DAA4-4066-B2F5-936671F78645}"/>
              </a:ext>
            </a:extLst>
          </p:cNvPr>
          <p:cNvSpPr txBox="1"/>
          <p:nvPr/>
        </p:nvSpPr>
        <p:spPr>
          <a:xfrm>
            <a:off x="5171718" y="3498810"/>
            <a:ext cx="929882"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Bing Custom Search</a:t>
            </a:r>
          </a:p>
        </p:txBody>
      </p:sp>
      <p:sp>
        <p:nvSpPr>
          <p:cNvPr id="31" name="TextBox 30">
            <a:extLst>
              <a:ext uri="{FF2B5EF4-FFF2-40B4-BE49-F238E27FC236}">
                <a16:creationId xmlns:a16="http://schemas.microsoft.com/office/drawing/2014/main" id="{0798DF38-95B4-491E-B62D-FC5FA490FDA6}"/>
              </a:ext>
            </a:extLst>
          </p:cNvPr>
          <p:cNvSpPr txBox="1"/>
          <p:nvPr/>
        </p:nvSpPr>
        <p:spPr>
          <a:xfrm>
            <a:off x="5906041" y="3539570"/>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a:t>
            </a:r>
            <a:br>
              <a:rPr lang="en-US" sz="900">
                <a:solidFill>
                  <a:schemeClr val="tx1"/>
                </a:solidFill>
              </a:rPr>
            </a:br>
            <a:r>
              <a:rPr lang="en-US" sz="900">
                <a:solidFill>
                  <a:schemeClr val="tx1"/>
                </a:solidFill>
              </a:rPr>
              <a:t>Video Search</a:t>
            </a:r>
          </a:p>
        </p:txBody>
      </p:sp>
      <p:sp>
        <p:nvSpPr>
          <p:cNvPr id="32" name="TextBox 31">
            <a:extLst>
              <a:ext uri="{FF2B5EF4-FFF2-40B4-BE49-F238E27FC236}">
                <a16:creationId xmlns:a16="http://schemas.microsoft.com/office/drawing/2014/main" id="{E83CAADE-F9B0-44B4-8C81-0EA263BE154B}"/>
              </a:ext>
            </a:extLst>
          </p:cNvPr>
          <p:cNvSpPr txBox="1"/>
          <p:nvPr/>
        </p:nvSpPr>
        <p:spPr>
          <a:xfrm>
            <a:off x="5669042" y="4305644"/>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Image Search</a:t>
            </a:r>
          </a:p>
        </p:txBody>
      </p:sp>
      <p:sp>
        <p:nvSpPr>
          <p:cNvPr id="33" name="TextBox 32">
            <a:extLst>
              <a:ext uri="{FF2B5EF4-FFF2-40B4-BE49-F238E27FC236}">
                <a16:creationId xmlns:a16="http://schemas.microsoft.com/office/drawing/2014/main" id="{7E7F0EE1-BED2-444E-8F9B-019E76258982}"/>
              </a:ext>
            </a:extLst>
          </p:cNvPr>
          <p:cNvSpPr txBox="1"/>
          <p:nvPr/>
        </p:nvSpPr>
        <p:spPr>
          <a:xfrm>
            <a:off x="7323745" y="3750185"/>
            <a:ext cx="1640146"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Local Business Search</a:t>
            </a:r>
          </a:p>
        </p:txBody>
      </p:sp>
      <p:sp>
        <p:nvSpPr>
          <p:cNvPr id="34" name="TextBox 33">
            <a:extLst>
              <a:ext uri="{FF2B5EF4-FFF2-40B4-BE49-F238E27FC236}">
                <a16:creationId xmlns:a16="http://schemas.microsoft.com/office/drawing/2014/main" id="{8F83363F-B334-4822-AE45-6920CD8EA776}"/>
              </a:ext>
            </a:extLst>
          </p:cNvPr>
          <p:cNvSpPr txBox="1"/>
          <p:nvPr/>
        </p:nvSpPr>
        <p:spPr>
          <a:xfrm>
            <a:off x="6354034" y="4541487"/>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Visual Search</a:t>
            </a:r>
          </a:p>
        </p:txBody>
      </p:sp>
      <p:sp>
        <p:nvSpPr>
          <p:cNvPr id="35" name="TextBox 34">
            <a:extLst>
              <a:ext uri="{FF2B5EF4-FFF2-40B4-BE49-F238E27FC236}">
                <a16:creationId xmlns:a16="http://schemas.microsoft.com/office/drawing/2014/main" id="{E3A14801-AAAB-4B01-8261-876784291962}"/>
              </a:ext>
            </a:extLst>
          </p:cNvPr>
          <p:cNvSpPr txBox="1"/>
          <p:nvPr/>
        </p:nvSpPr>
        <p:spPr>
          <a:xfrm>
            <a:off x="6785429" y="3511866"/>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Entity Search</a:t>
            </a:r>
          </a:p>
        </p:txBody>
      </p:sp>
      <p:sp>
        <p:nvSpPr>
          <p:cNvPr id="36" name="TextBox 35">
            <a:extLst>
              <a:ext uri="{FF2B5EF4-FFF2-40B4-BE49-F238E27FC236}">
                <a16:creationId xmlns:a16="http://schemas.microsoft.com/office/drawing/2014/main" id="{8CA057EE-7E06-4A18-ADEE-A8CF3897F00A}"/>
              </a:ext>
            </a:extLst>
          </p:cNvPr>
          <p:cNvSpPr txBox="1"/>
          <p:nvPr/>
        </p:nvSpPr>
        <p:spPr>
          <a:xfrm>
            <a:off x="4454867" y="3778436"/>
            <a:ext cx="99551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News Search</a:t>
            </a:r>
          </a:p>
        </p:txBody>
      </p:sp>
      <p:sp>
        <p:nvSpPr>
          <p:cNvPr id="37" name="TextBox 36">
            <a:extLst>
              <a:ext uri="{FF2B5EF4-FFF2-40B4-BE49-F238E27FC236}">
                <a16:creationId xmlns:a16="http://schemas.microsoft.com/office/drawing/2014/main" id="{8F864C35-87EC-4518-AC46-1AB6B2FEE688}"/>
              </a:ext>
            </a:extLst>
          </p:cNvPr>
          <p:cNvSpPr txBox="1"/>
          <p:nvPr/>
        </p:nvSpPr>
        <p:spPr>
          <a:xfrm>
            <a:off x="6926591" y="4290149"/>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Autosuggest</a:t>
            </a:r>
          </a:p>
        </p:txBody>
      </p:sp>
      <p:sp>
        <p:nvSpPr>
          <p:cNvPr id="38" name="TextBox 37">
            <a:extLst>
              <a:ext uri="{FF2B5EF4-FFF2-40B4-BE49-F238E27FC236}">
                <a16:creationId xmlns:a16="http://schemas.microsoft.com/office/drawing/2014/main" id="{77F8278F-29D5-47C6-86B9-5376D7B6672F}"/>
              </a:ext>
            </a:extLst>
          </p:cNvPr>
          <p:cNvSpPr txBox="1"/>
          <p:nvPr/>
        </p:nvSpPr>
        <p:spPr>
          <a:xfrm>
            <a:off x="2024481" y="3385679"/>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tx1"/>
                </a:solidFill>
              </a:rPr>
              <a:t>Speech Translation</a:t>
            </a:r>
          </a:p>
        </p:txBody>
      </p:sp>
      <p:sp>
        <p:nvSpPr>
          <p:cNvPr id="39" name="TextBox 38">
            <a:extLst>
              <a:ext uri="{FF2B5EF4-FFF2-40B4-BE49-F238E27FC236}">
                <a16:creationId xmlns:a16="http://schemas.microsoft.com/office/drawing/2014/main" id="{4E04DF18-D1BF-49C4-9F14-F111EB972711}"/>
              </a:ext>
            </a:extLst>
          </p:cNvPr>
          <p:cNvSpPr txBox="1"/>
          <p:nvPr/>
        </p:nvSpPr>
        <p:spPr>
          <a:xfrm>
            <a:off x="7254295" y="4093663"/>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Spell Check</a:t>
            </a:r>
          </a:p>
        </p:txBody>
      </p:sp>
      <p:sp>
        <p:nvSpPr>
          <p:cNvPr id="41" name="Text Placeholder 5">
            <a:extLst>
              <a:ext uri="{FF2B5EF4-FFF2-40B4-BE49-F238E27FC236}">
                <a16:creationId xmlns:a16="http://schemas.microsoft.com/office/drawing/2014/main" id="{E786EEA8-6E8B-4660-B364-1BDCB8167131}"/>
              </a:ext>
            </a:extLst>
          </p:cNvPr>
          <p:cNvSpPr txBox="1">
            <a:spLocks/>
          </p:cNvSpPr>
          <p:nvPr/>
        </p:nvSpPr>
        <p:spPr>
          <a:xfrm>
            <a:off x="-1" y="958455"/>
            <a:ext cx="9144001" cy="307777"/>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Azure Cognitive Services: The most comprehensive pre-trained AI + container support</a:t>
            </a:r>
          </a:p>
        </p:txBody>
      </p:sp>
    </p:spTree>
    <p:extLst>
      <p:ext uri="{BB962C8B-B14F-4D97-AF65-F5344CB8AC3E}">
        <p14:creationId xmlns:p14="http://schemas.microsoft.com/office/powerpoint/2010/main" val="3354523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j-ea"/>
                <a:cs typeface="+mj-cs"/>
              </a:rPr>
              <a:t>Demo primer – SQL Server and Azure SQL</a:t>
            </a:r>
            <a:endParaRPr kumimoji="0" lang="en-US"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8" name="Rectangle 7">
            <a:extLst>
              <a:ext uri="{FF2B5EF4-FFF2-40B4-BE49-F238E27FC236}">
                <a16:creationId xmlns:a16="http://schemas.microsoft.com/office/drawing/2014/main" id="{B970FE90-F7EB-4F4B-9C72-DCC7BFF28BFC}"/>
              </a:ext>
            </a:extLst>
          </p:cNvPr>
          <p:cNvSpPr/>
          <p:nvPr/>
        </p:nvSpPr>
        <p:spPr>
          <a:xfrm>
            <a:off x="2023134" y="754858"/>
            <a:ext cx="4644189" cy="428520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E6E6E6"/>
              </a:solidFill>
              <a:effectLst/>
              <a:uLnTx/>
              <a:uFillTx/>
              <a:latin typeface="Segoe UI"/>
              <a:ea typeface="+mn-ea"/>
              <a:cs typeface="+mn-cs"/>
            </a:endParaRPr>
          </a:p>
        </p:txBody>
      </p:sp>
      <p:cxnSp>
        <p:nvCxnSpPr>
          <p:cNvPr id="9" name="Connector: Elbow 8">
            <a:extLst>
              <a:ext uri="{FF2B5EF4-FFF2-40B4-BE49-F238E27FC236}">
                <a16:creationId xmlns:a16="http://schemas.microsoft.com/office/drawing/2014/main" id="{FF57DA5C-7B66-492E-AD72-7E4552E560F2}"/>
              </a:ext>
            </a:extLst>
          </p:cNvPr>
          <p:cNvCxnSpPr>
            <a:cxnSpLocks/>
          </p:cNvCxnSpPr>
          <p:nvPr/>
        </p:nvCxnSpPr>
        <p:spPr>
          <a:xfrm rot="10800000">
            <a:off x="2544731" y="2685073"/>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84ED43-B209-4F8D-AF3E-199E8EE14BBB}"/>
              </a:ext>
            </a:extLst>
          </p:cNvPr>
          <p:cNvSpPr txBox="1"/>
          <p:nvPr/>
        </p:nvSpPr>
        <p:spPr>
          <a:xfrm>
            <a:off x="2660794" y="2887564"/>
            <a:ext cx="616162" cy="115416"/>
          </a:xfrm>
          <a:prstGeom prst="rect">
            <a:avLst/>
          </a:prstGeom>
          <a:noFill/>
        </p:spPr>
        <p:txBody>
          <a:bodyPr wrap="square" lIns="0" tIns="0" rIns="0" bIns="0" rtlCol="0">
            <a:sp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T-SQL</a:t>
            </a:r>
          </a:p>
        </p:txBody>
      </p:sp>
      <p:sp>
        <p:nvSpPr>
          <p:cNvPr id="11" name="TextBox 10">
            <a:extLst>
              <a:ext uri="{FF2B5EF4-FFF2-40B4-BE49-F238E27FC236}">
                <a16:creationId xmlns:a16="http://schemas.microsoft.com/office/drawing/2014/main" id="{3CF6A21B-3563-47C1-AD4E-DA8FEDE363A4}"/>
              </a:ext>
            </a:extLst>
          </p:cNvPr>
          <p:cNvSpPr txBox="1"/>
          <p:nvPr/>
        </p:nvSpPr>
        <p:spPr>
          <a:xfrm>
            <a:off x="4425703" y="2868404"/>
            <a:ext cx="840463" cy="346249"/>
          </a:xfrm>
          <a:prstGeom prst="rect">
            <a:avLst/>
          </a:prstGeom>
          <a:noFill/>
        </p:spPr>
        <p:txBody>
          <a:bodyPr wrap="square" lIns="0" tIns="0" rIns="0" bIns="0" rtlCol="0">
            <a:sp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Direct communications for performance</a:t>
            </a:r>
          </a:p>
        </p:txBody>
      </p:sp>
      <p:sp>
        <p:nvSpPr>
          <p:cNvPr id="12" name="TextBox 11">
            <a:extLst>
              <a:ext uri="{FF2B5EF4-FFF2-40B4-BE49-F238E27FC236}">
                <a16:creationId xmlns:a16="http://schemas.microsoft.com/office/drawing/2014/main" id="{85E72161-31F9-49AD-9536-F6CF3DE1975A}"/>
              </a:ext>
            </a:extLst>
          </p:cNvPr>
          <p:cNvSpPr txBox="1"/>
          <p:nvPr/>
        </p:nvSpPr>
        <p:spPr>
          <a:xfrm>
            <a:off x="5369787" y="1537279"/>
            <a:ext cx="945662" cy="115416"/>
          </a:xfrm>
          <a:prstGeom prst="rect">
            <a:avLst/>
          </a:prstGeom>
          <a:noFill/>
        </p:spPr>
        <p:txBody>
          <a:bodyPr wrap="square" lIns="0" tIns="0" rIns="0" bIns="0" rtlCol="0">
            <a:sp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Satellite</a:t>
            </a:r>
          </a:p>
        </p:txBody>
      </p:sp>
      <p:cxnSp>
        <p:nvCxnSpPr>
          <p:cNvPr id="13" name="Connector: Elbow 12">
            <a:extLst>
              <a:ext uri="{FF2B5EF4-FFF2-40B4-BE49-F238E27FC236}">
                <a16:creationId xmlns:a16="http://schemas.microsoft.com/office/drawing/2014/main" id="{F11660EF-1387-47A8-A24E-B05E3F60B979}"/>
              </a:ext>
            </a:extLst>
          </p:cNvPr>
          <p:cNvCxnSpPr>
            <a:cxnSpLocks/>
          </p:cNvCxnSpPr>
          <p:nvPr/>
        </p:nvCxnSpPr>
        <p:spPr>
          <a:xfrm rot="10800000">
            <a:off x="3889697" y="3364824"/>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D7EF238-71F4-4E53-8EF9-84E364F5FA03}"/>
              </a:ext>
            </a:extLst>
          </p:cNvPr>
          <p:cNvCxnSpPr>
            <a:cxnSpLocks/>
          </p:cNvCxnSpPr>
          <p:nvPr/>
        </p:nvCxnSpPr>
        <p:spPr>
          <a:xfrm flipV="1">
            <a:off x="4853223" y="3907660"/>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502F132-FE06-42B5-8136-91778BFC9757}"/>
              </a:ext>
            </a:extLst>
          </p:cNvPr>
          <p:cNvSpPr/>
          <p:nvPr/>
        </p:nvSpPr>
        <p:spPr bwMode="auto">
          <a:xfrm>
            <a:off x="2822655" y="798106"/>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685772"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solidFill>
                    <a:srgbClr val="FFFFFF">
                      <a:alpha val="0"/>
                    </a:srgbClr>
                  </a:solidFill>
                </a:ln>
                <a:solidFill>
                  <a:srgbClr val="0078D7"/>
                </a:solidFill>
                <a:effectLst/>
                <a:uLnTx/>
                <a:uFillTx/>
                <a:latin typeface="Segoe UI Semibold" charset="0"/>
                <a:ea typeface="Segoe UI Semibold" charset="0"/>
                <a:cs typeface="Segoe UI Semibold" charset="0"/>
              </a:rPr>
              <a:t>Extend T-SQL with R, Python, and Java</a:t>
            </a:r>
          </a:p>
        </p:txBody>
      </p:sp>
      <p:sp>
        <p:nvSpPr>
          <p:cNvPr id="16" name="Freeform: Shape 829">
            <a:extLst>
              <a:ext uri="{FF2B5EF4-FFF2-40B4-BE49-F238E27FC236}">
                <a16:creationId xmlns:a16="http://schemas.microsoft.com/office/drawing/2014/main" id="{811A3F88-D132-43CE-8D57-9D6A01F78680}"/>
              </a:ext>
            </a:extLst>
          </p:cNvPr>
          <p:cNvSpPr/>
          <p:nvPr/>
        </p:nvSpPr>
        <p:spPr bwMode="auto">
          <a:xfrm>
            <a:off x="3582013" y="2354857"/>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699354"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dirty="0">
                <a:ln>
                  <a:noFill/>
                </a:ln>
                <a:solidFill>
                  <a:srgbClr val="50E6FF"/>
                </a:solidFill>
                <a:effectLst/>
                <a:uLnTx/>
                <a:uFillTx/>
                <a:latin typeface="Segoe UI"/>
                <a:ea typeface="+mn-ea"/>
                <a:cs typeface="+mn-cs"/>
              </a:rPr>
              <a:t>SQL Server</a:t>
            </a:r>
          </a:p>
        </p:txBody>
      </p:sp>
      <p:grpSp>
        <p:nvGrpSpPr>
          <p:cNvPr id="17" name="Group 16">
            <a:extLst>
              <a:ext uri="{FF2B5EF4-FFF2-40B4-BE49-F238E27FC236}">
                <a16:creationId xmlns:a16="http://schemas.microsoft.com/office/drawing/2014/main" id="{E7648A18-D44F-4015-81D9-9EAAE296585E}"/>
              </a:ext>
            </a:extLst>
          </p:cNvPr>
          <p:cNvGrpSpPr/>
          <p:nvPr/>
        </p:nvGrpSpPr>
        <p:grpSpPr>
          <a:xfrm>
            <a:off x="2273718" y="2134917"/>
            <a:ext cx="488235" cy="473031"/>
            <a:chOff x="7157554" y="1735934"/>
            <a:chExt cx="397423" cy="398542"/>
          </a:xfrm>
        </p:grpSpPr>
        <p:grpSp>
          <p:nvGrpSpPr>
            <p:cNvPr id="18" name="Group 17">
              <a:extLst>
                <a:ext uri="{FF2B5EF4-FFF2-40B4-BE49-F238E27FC236}">
                  <a16:creationId xmlns:a16="http://schemas.microsoft.com/office/drawing/2014/main" id="{6B52FA8D-1B8F-4124-803E-B2F924E03151}"/>
                </a:ext>
              </a:extLst>
            </p:cNvPr>
            <p:cNvGrpSpPr/>
            <p:nvPr/>
          </p:nvGrpSpPr>
          <p:grpSpPr>
            <a:xfrm>
              <a:off x="7157554" y="1735934"/>
              <a:ext cx="397423" cy="398542"/>
              <a:chOff x="2107244" y="1575258"/>
              <a:chExt cx="310993" cy="264555"/>
            </a:xfrm>
            <a:solidFill>
              <a:srgbClr val="0078D7"/>
            </a:solidFill>
          </p:grpSpPr>
          <p:sp>
            <p:nvSpPr>
              <p:cNvPr id="23" name="Rectangle 9">
                <a:extLst>
                  <a:ext uri="{FF2B5EF4-FFF2-40B4-BE49-F238E27FC236}">
                    <a16:creationId xmlns:a16="http://schemas.microsoft.com/office/drawing/2014/main" id="{2717451D-E9ED-4BC0-BC39-CB800E8A5D8F}"/>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699557"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3F3F3F"/>
                  </a:solidFill>
                  <a:effectLst/>
                  <a:uLnTx/>
                  <a:uFillTx/>
                  <a:latin typeface="Segoe UI"/>
                  <a:ea typeface="+mn-ea"/>
                  <a:cs typeface="+mn-cs"/>
                </a:endParaRPr>
              </a:p>
            </p:txBody>
          </p:sp>
          <p:sp>
            <p:nvSpPr>
              <p:cNvPr id="24" name="Line 10">
                <a:extLst>
                  <a:ext uri="{FF2B5EF4-FFF2-40B4-BE49-F238E27FC236}">
                    <a16:creationId xmlns:a16="http://schemas.microsoft.com/office/drawing/2014/main" id="{9B4481F4-9E05-48AB-BF0D-30AE05BEC474}"/>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699557"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5DB3D958-3B27-4E91-8083-902C2D81E147}"/>
                </a:ext>
              </a:extLst>
            </p:cNvPr>
            <p:cNvGrpSpPr/>
            <p:nvPr/>
          </p:nvGrpSpPr>
          <p:grpSpPr>
            <a:xfrm>
              <a:off x="7264761" y="1903738"/>
              <a:ext cx="191394" cy="180132"/>
              <a:chOff x="2202934" y="1701907"/>
              <a:chExt cx="95690" cy="90061"/>
            </a:xfrm>
            <a:solidFill>
              <a:srgbClr val="50E6FF"/>
            </a:solidFill>
          </p:grpSpPr>
          <p:sp>
            <p:nvSpPr>
              <p:cNvPr id="21" name="Freeform 14">
                <a:extLst>
                  <a:ext uri="{FF2B5EF4-FFF2-40B4-BE49-F238E27FC236}">
                    <a16:creationId xmlns:a16="http://schemas.microsoft.com/office/drawing/2014/main" id="{B6F781C9-5E1E-4D25-9535-11BBC1256CE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69955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2" name="Line 15">
                <a:extLst>
                  <a:ext uri="{FF2B5EF4-FFF2-40B4-BE49-F238E27FC236}">
                    <a16:creationId xmlns:a16="http://schemas.microsoft.com/office/drawing/2014/main" id="{437EC6C4-57DA-44F1-9F10-0487AD27576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69955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20" name="Oval 19">
              <a:extLst>
                <a:ext uri="{FF2B5EF4-FFF2-40B4-BE49-F238E27FC236}">
                  <a16:creationId xmlns:a16="http://schemas.microsoft.com/office/drawing/2014/main" id="{7CCD55E5-1499-48E1-981B-EE095B6C9B2B}"/>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25" name="Straight Connector 24">
            <a:extLst>
              <a:ext uri="{FF2B5EF4-FFF2-40B4-BE49-F238E27FC236}">
                <a16:creationId xmlns:a16="http://schemas.microsoft.com/office/drawing/2014/main" id="{1808843E-13A3-4587-A746-498C394F5C4C}"/>
              </a:ext>
            </a:extLst>
          </p:cNvPr>
          <p:cNvCxnSpPr/>
          <p:nvPr/>
        </p:nvCxnSpPr>
        <p:spPr>
          <a:xfrm>
            <a:off x="4309927" y="2827993"/>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EA578EB-71D7-4689-84BB-7299B905CB77}"/>
              </a:ext>
            </a:extLst>
          </p:cNvPr>
          <p:cNvGrpSpPr/>
          <p:nvPr/>
        </p:nvGrpSpPr>
        <p:grpSpPr>
          <a:xfrm>
            <a:off x="4367921" y="3765613"/>
            <a:ext cx="456541" cy="461409"/>
            <a:chOff x="7632206" y="4181475"/>
            <a:chExt cx="1932899" cy="1953509"/>
          </a:xfrm>
        </p:grpSpPr>
        <p:sp>
          <p:nvSpPr>
            <p:cNvPr id="27" name="Rectangle 26">
              <a:extLst>
                <a:ext uri="{FF2B5EF4-FFF2-40B4-BE49-F238E27FC236}">
                  <a16:creationId xmlns:a16="http://schemas.microsoft.com/office/drawing/2014/main" id="{9F750CF6-DD57-4040-A84F-AD71EC19C519}"/>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8" name="Triangle 35">
              <a:extLst>
                <a:ext uri="{FF2B5EF4-FFF2-40B4-BE49-F238E27FC236}">
                  <a16:creationId xmlns:a16="http://schemas.microsoft.com/office/drawing/2014/main" id="{6B3F2B95-EF1D-4B44-8A1F-E70A1D433E77}"/>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9" name="Triangle 36">
              <a:extLst>
                <a:ext uri="{FF2B5EF4-FFF2-40B4-BE49-F238E27FC236}">
                  <a16:creationId xmlns:a16="http://schemas.microsoft.com/office/drawing/2014/main" id="{F0CA7F24-12FD-4EC2-AE1D-B184ADE7D7EF}"/>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0" name="Rectangle 29">
              <a:extLst>
                <a:ext uri="{FF2B5EF4-FFF2-40B4-BE49-F238E27FC236}">
                  <a16:creationId xmlns:a16="http://schemas.microsoft.com/office/drawing/2014/main" id="{DF9E3A9D-0449-416B-BE57-A99DB71B35D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1" name="Oval 30">
              <a:extLst>
                <a:ext uri="{FF2B5EF4-FFF2-40B4-BE49-F238E27FC236}">
                  <a16:creationId xmlns:a16="http://schemas.microsoft.com/office/drawing/2014/main" id="{A077345B-1887-4682-8B78-5ABEBF54F266}"/>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2" name="Oval 31">
              <a:extLst>
                <a:ext uri="{FF2B5EF4-FFF2-40B4-BE49-F238E27FC236}">
                  <a16:creationId xmlns:a16="http://schemas.microsoft.com/office/drawing/2014/main" id="{CFEBF6AA-A1A6-47BF-9D6B-4CFC99F70427}"/>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3" name="Rectangle 32">
              <a:extLst>
                <a:ext uri="{FF2B5EF4-FFF2-40B4-BE49-F238E27FC236}">
                  <a16:creationId xmlns:a16="http://schemas.microsoft.com/office/drawing/2014/main" id="{B7D727E9-6253-4248-84EC-46E6934C76F0}"/>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4" name="Rectangle 33">
              <a:extLst>
                <a:ext uri="{FF2B5EF4-FFF2-40B4-BE49-F238E27FC236}">
                  <a16:creationId xmlns:a16="http://schemas.microsoft.com/office/drawing/2014/main" id="{34492210-E714-40F6-AE6B-6600D1F241F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5" name="Rectangle 34">
              <a:extLst>
                <a:ext uri="{FF2B5EF4-FFF2-40B4-BE49-F238E27FC236}">
                  <a16:creationId xmlns:a16="http://schemas.microsoft.com/office/drawing/2014/main" id="{F149320F-C131-4842-B0B0-9A1C3077D521}"/>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36" name="TextBox 35">
            <a:extLst>
              <a:ext uri="{FF2B5EF4-FFF2-40B4-BE49-F238E27FC236}">
                <a16:creationId xmlns:a16="http://schemas.microsoft.com/office/drawing/2014/main" id="{0258904D-60FD-4CE5-9F0D-0732E32F5C27}"/>
              </a:ext>
            </a:extLst>
          </p:cNvPr>
          <p:cNvSpPr txBox="1"/>
          <p:nvPr/>
        </p:nvSpPr>
        <p:spPr>
          <a:xfrm>
            <a:off x="4182355" y="4273188"/>
            <a:ext cx="840463" cy="115416"/>
          </a:xfrm>
          <a:prstGeom prst="rect">
            <a:avLst/>
          </a:prstGeom>
          <a:noFill/>
        </p:spPr>
        <p:txBody>
          <a:bodyPr wrap="square" lIns="0" tIns="0" rIns="0" bIns="0" rtlCol="0">
            <a:sp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Launch pad</a:t>
            </a:r>
          </a:p>
        </p:txBody>
      </p:sp>
      <p:sp>
        <p:nvSpPr>
          <p:cNvPr id="37" name="Rectangle 36">
            <a:extLst>
              <a:ext uri="{FF2B5EF4-FFF2-40B4-BE49-F238E27FC236}">
                <a16:creationId xmlns:a16="http://schemas.microsoft.com/office/drawing/2014/main" id="{87D0817A-55CF-47A7-9C98-EA095CCB84D3}"/>
              </a:ext>
            </a:extLst>
          </p:cNvPr>
          <p:cNvSpPr/>
          <p:nvPr/>
        </p:nvSpPr>
        <p:spPr bwMode="auto">
          <a:xfrm>
            <a:off x="3388970" y="1442214"/>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marL="0" marR="0" lvl="0" indent="0" algn="ctr" defTabSz="69935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4B67A953-7B4D-404F-A802-B8CFF79BA9D1}"/>
              </a:ext>
            </a:extLst>
          </p:cNvPr>
          <p:cNvSpPr/>
          <p:nvPr/>
        </p:nvSpPr>
        <p:spPr bwMode="auto">
          <a:xfrm>
            <a:off x="5449890" y="1715660"/>
            <a:ext cx="824355" cy="213963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marL="0" marR="0" lvl="0" indent="0" algn="ctr" defTabSz="69935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93E64186-58D4-4B31-B212-7C3EEB1F48B8}"/>
              </a:ext>
            </a:extLst>
          </p:cNvPr>
          <p:cNvSpPr txBox="1"/>
          <p:nvPr/>
        </p:nvSpPr>
        <p:spPr>
          <a:xfrm>
            <a:off x="5627562" y="1742860"/>
            <a:ext cx="469010" cy="461665"/>
          </a:xfrm>
          <a:prstGeom prst="rect">
            <a:avLst/>
          </a:prstGeom>
          <a:noFill/>
        </p:spPr>
        <p:txBody>
          <a:bodyPr wrap="square" lIns="0" tIns="0" rIns="0" bIns="0" rtlCol="0">
            <a:spAutoFit/>
          </a:body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40" name="Group 39">
            <a:extLst>
              <a:ext uri="{FF2B5EF4-FFF2-40B4-BE49-F238E27FC236}">
                <a16:creationId xmlns:a16="http://schemas.microsoft.com/office/drawing/2014/main" id="{E897DC3A-8502-4BD2-AB55-9D11FED46A25}"/>
              </a:ext>
            </a:extLst>
          </p:cNvPr>
          <p:cNvGrpSpPr>
            <a:grpSpLocks noChangeAspect="1"/>
          </p:cNvGrpSpPr>
          <p:nvPr/>
        </p:nvGrpSpPr>
        <p:grpSpPr bwMode="auto">
          <a:xfrm>
            <a:off x="5715571" y="2292908"/>
            <a:ext cx="313657" cy="315040"/>
            <a:chOff x="522" y="2880"/>
            <a:chExt cx="908" cy="912"/>
          </a:xfrm>
          <a:solidFill>
            <a:schemeClr val="accent1"/>
          </a:solidFill>
        </p:grpSpPr>
        <p:sp>
          <p:nvSpPr>
            <p:cNvPr id="41" name="Freeform 5">
              <a:extLst>
                <a:ext uri="{FF2B5EF4-FFF2-40B4-BE49-F238E27FC236}">
                  <a16:creationId xmlns:a16="http://schemas.microsoft.com/office/drawing/2014/main" id="{821605D3-C69D-46C0-806D-33634F6F9D0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42" name="Freeform 6">
              <a:extLst>
                <a:ext uri="{FF2B5EF4-FFF2-40B4-BE49-F238E27FC236}">
                  <a16:creationId xmlns:a16="http://schemas.microsoft.com/office/drawing/2014/main" id="{A7584286-4E82-4B6A-9511-ADD936FF4A5B}"/>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59F807D0-93C6-47ED-AE53-DDA2DC1DE507}"/>
              </a:ext>
            </a:extLst>
          </p:cNvPr>
          <p:cNvGrpSpPr/>
          <p:nvPr/>
        </p:nvGrpSpPr>
        <p:grpSpPr>
          <a:xfrm>
            <a:off x="5715571" y="2719209"/>
            <a:ext cx="313657" cy="522079"/>
            <a:chOff x="10695214" y="4270043"/>
            <a:chExt cx="860430" cy="1481780"/>
          </a:xfrm>
        </p:grpSpPr>
        <p:pic>
          <p:nvPicPr>
            <p:cNvPr id="44" name="Picture 43">
              <a:extLst>
                <a:ext uri="{FF2B5EF4-FFF2-40B4-BE49-F238E27FC236}">
                  <a16:creationId xmlns:a16="http://schemas.microsoft.com/office/drawing/2014/main" id="{C82DBA75-79D1-4BED-990A-41CD6D5032D4}"/>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5" name="Picture 44">
              <a:extLst>
                <a:ext uri="{FF2B5EF4-FFF2-40B4-BE49-F238E27FC236}">
                  <a16:creationId xmlns:a16="http://schemas.microsoft.com/office/drawing/2014/main" id="{82AB19AD-D319-4316-B1D8-BED6F0BDEFB1}"/>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14009746-7BCB-45D8-B1A4-EE15F68F0D20}"/>
              </a:ext>
            </a:extLst>
          </p:cNvPr>
          <p:cNvGrpSpPr/>
          <p:nvPr/>
        </p:nvGrpSpPr>
        <p:grpSpPr>
          <a:xfrm>
            <a:off x="6123460" y="4273188"/>
            <a:ext cx="430783" cy="426137"/>
            <a:chOff x="6712956" y="9045673"/>
            <a:chExt cx="464984" cy="459971"/>
          </a:xfrm>
        </p:grpSpPr>
        <p:sp>
          <p:nvSpPr>
            <p:cNvPr id="47" name="Rectangle 46">
              <a:extLst>
                <a:ext uri="{FF2B5EF4-FFF2-40B4-BE49-F238E27FC236}">
                  <a16:creationId xmlns:a16="http://schemas.microsoft.com/office/drawing/2014/main" id="{6E1572DF-A4CF-4E7A-8938-DC8EE7721B98}"/>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88E0AAE5-539D-4234-BB86-5373A301AB42}"/>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8CD03CA0-AFF8-4F89-A95C-2944BBBFAFE0}"/>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8D2B336D-9474-4B83-B7CF-FDBDC0AAC57A}"/>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E262DC3-7205-4753-A546-0D08D425C5D0}"/>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A9377DA-AF04-463A-9DE0-F48EE51D4B77}"/>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8234CC7C-37C2-49FC-81A1-92A009725301}"/>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FDC0A79-0447-467C-B3A0-60ADB292D28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B883861-A981-46AF-9A42-C31557EC7E6F}"/>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1449AFD4-546D-4172-832A-E289A8456CCD}"/>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F98FEECD-EC2F-4F65-84DE-BC3A32BB0CC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E1375EF4-9F0F-4FF0-A821-8C2DAEB0046D}"/>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D057159C-2594-4A62-A6F6-B951BD5EB354}"/>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174999AC-1399-4253-8E32-2B72E21059FA}"/>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BF30DB14-A8A6-47C0-896C-713A4D4E11D7}"/>
              </a:ext>
            </a:extLst>
          </p:cNvPr>
          <p:cNvSpPr>
            <a:spLocks noChangeAspect="1" noEditPoints="1"/>
          </p:cNvSpPr>
          <p:nvPr/>
        </p:nvSpPr>
        <p:spPr bwMode="black">
          <a:xfrm>
            <a:off x="5068358" y="4625703"/>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marL="0" marR="0" lvl="0" indent="0" algn="l" defTabSz="69928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F8B4F9C1-3AA6-4239-9ED8-F0DDA6522063}"/>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4452559" y="4617636"/>
            <a:ext cx="256574" cy="305445"/>
          </a:xfrm>
          <a:prstGeom prst="rect">
            <a:avLst/>
          </a:prstGeom>
        </p:spPr>
      </p:pic>
      <p:pic>
        <p:nvPicPr>
          <p:cNvPr id="63" name="Picture 2" descr="Image result for .net">
            <a:extLst>
              <a:ext uri="{FF2B5EF4-FFF2-40B4-BE49-F238E27FC236}">
                <a16:creationId xmlns:a16="http://schemas.microsoft.com/office/drawing/2014/main" id="{F1726396-FCBB-4704-B509-60BF3713F5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637" y="3420564"/>
            <a:ext cx="595523" cy="3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63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solidFill>
                  <a:schemeClr val="accent1"/>
                </a:solidFill>
              </a:rPr>
              <a:t>Demo</a:t>
            </a:r>
            <a:br>
              <a:rPr lang="en-US" dirty="0">
                <a:solidFill>
                  <a:srgbClr val="00FFFF"/>
                </a:solidFill>
              </a:rPr>
            </a:br>
            <a:br>
              <a:rPr lang="en-US" dirty="0">
                <a:solidFill>
                  <a:srgbClr val="00FFFF"/>
                </a:solidFill>
              </a:rPr>
            </a:br>
            <a:r>
              <a:rPr lang="en-US" dirty="0">
                <a:solidFill>
                  <a:srgbClr val="00FFFF"/>
                </a:solidFill>
              </a:rPr>
              <a:t>Applied AI in SQL</a:t>
            </a:r>
            <a:br>
              <a:rPr lang="en-US" dirty="0">
                <a:solidFill>
                  <a:srgbClr val="00FFFF"/>
                </a:solidFill>
              </a:rPr>
            </a:br>
            <a:endParaRPr lang="en-US" b="1" dirty="0">
              <a:solidFill>
                <a:srgbClr val="00FFFF"/>
              </a:solidFill>
            </a:endParaRPr>
          </a:p>
        </p:txBody>
      </p:sp>
    </p:spTree>
    <p:extLst>
      <p:ext uri="{BB962C8B-B14F-4D97-AF65-F5344CB8AC3E}">
        <p14:creationId xmlns:p14="http://schemas.microsoft.com/office/powerpoint/2010/main" val="2951172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Machine Learning</a:t>
            </a:r>
          </a:p>
        </p:txBody>
      </p:sp>
    </p:spTree>
    <p:extLst>
      <p:ext uri="{BB962C8B-B14F-4D97-AF65-F5344CB8AC3E}">
        <p14:creationId xmlns:p14="http://schemas.microsoft.com/office/powerpoint/2010/main" val="40015974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3"/>
          <a:stretch>
            <a:fillRect/>
          </a:stretch>
        </p:blipFill>
        <p:spPr>
          <a:xfrm>
            <a:off x="6536147" y="1710772"/>
            <a:ext cx="1536003" cy="2220527"/>
          </a:xfrm>
          <a:prstGeom prst="rect">
            <a:avLst/>
          </a:prstGeom>
        </p:spPr>
      </p:pic>
      <p:sp>
        <p:nvSpPr>
          <p:cNvPr id="10" name="Title 1">
            <a:extLst>
              <a:ext uri="{FF2B5EF4-FFF2-40B4-BE49-F238E27FC236}">
                <a16:creationId xmlns:a16="http://schemas.microsoft.com/office/drawing/2014/main" id="{53D6D4E9-9F78-4CA6-A264-856F0669878E}"/>
              </a:ext>
            </a:extLst>
          </p:cNvPr>
          <p:cNvSpPr>
            <a:spLocks noGrp="1"/>
          </p:cNvSpPr>
          <p:nvPr>
            <p:ph type="title"/>
          </p:nvPr>
        </p:nvSpPr>
        <p:spPr>
          <a:xfrm>
            <a:off x="0" y="-28366"/>
            <a:ext cx="5845311" cy="726799"/>
          </a:xfrm>
        </p:spPr>
        <p:txBody>
          <a:bodyPr>
            <a:normAutofit/>
          </a:bodyPr>
          <a:lstStyle/>
          <a:p>
            <a:r>
              <a:rPr lang="en-US" sz="3000" dirty="0"/>
              <a:t>Machine Learning</a:t>
            </a:r>
          </a:p>
        </p:txBody>
      </p:sp>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3">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5"/>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3">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
        <p:nvSpPr>
          <p:cNvPr id="42" name="Title 1">
            <a:extLst>
              <a:ext uri="{FF2B5EF4-FFF2-40B4-BE49-F238E27FC236}">
                <a16:creationId xmlns:a16="http://schemas.microsoft.com/office/drawing/2014/main" id="{0AEE6822-9FB2-45DD-9610-E543FBF17C33}"/>
              </a:ext>
            </a:extLst>
          </p:cNvPr>
          <p:cNvSpPr txBox="1">
            <a:spLocks/>
          </p:cNvSpPr>
          <p:nvPr/>
        </p:nvSpPr>
        <p:spPr>
          <a:xfrm>
            <a:off x="1376778" y="248902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p>
        </p:txBody>
      </p:sp>
      <p:sp>
        <p:nvSpPr>
          <p:cNvPr id="44" name="Title 1">
            <a:extLst>
              <a:ext uri="{FF2B5EF4-FFF2-40B4-BE49-F238E27FC236}">
                <a16:creationId xmlns:a16="http://schemas.microsoft.com/office/drawing/2014/main" id="{F9145B9E-C870-4492-AE2F-1ECF03376A7F}"/>
              </a:ext>
            </a:extLst>
          </p:cNvPr>
          <p:cNvSpPr>
            <a:spLocks noGrp="1"/>
          </p:cNvSpPr>
          <p:nvPr>
            <p:ph type="title"/>
          </p:nvPr>
        </p:nvSpPr>
        <p:spPr>
          <a:xfrm>
            <a:off x="0" y="-1581"/>
            <a:ext cx="7886700" cy="994172"/>
          </a:xfrm>
        </p:spPr>
        <p:txBody>
          <a:bodyPr/>
          <a:lstStyle/>
          <a:p>
            <a:r>
              <a:rPr lang="en-US" sz="3200" dirty="0"/>
              <a:t>Machine Learning Uses and Algorithm Families</a:t>
            </a:r>
            <a:endParaRPr lang="en-US" dirty="0"/>
          </a:p>
        </p:txBody>
      </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075" y="1599702"/>
            <a:ext cx="7050170" cy="2017475"/>
          </a:xfrm>
        </p:spPr>
        <p:txBody>
          <a:bodyPr/>
          <a:lstStyle/>
          <a:p>
            <a:r>
              <a:rPr lang="en-US" dirty="0">
                <a:solidFill>
                  <a:schemeClr val="accent2"/>
                </a:solidFill>
              </a:rPr>
              <a:t>A behind the scenes look</a:t>
            </a:r>
            <a:br>
              <a:rPr lang="en-US" dirty="0">
                <a:solidFill>
                  <a:schemeClr val="accent1"/>
                </a:solidFill>
              </a:rPr>
            </a:br>
            <a:r>
              <a:rPr lang="en-US" dirty="0">
                <a:solidFill>
                  <a:schemeClr val="accent1"/>
                </a:solidFill>
              </a:rPr>
              <a:t>at ML, AI, and Deep Learning</a:t>
            </a:r>
            <a:br>
              <a:rPr lang="en-US" dirty="0">
                <a:solidFill>
                  <a:schemeClr val="accent1"/>
                </a:solidFill>
              </a:rPr>
            </a:br>
            <a:r>
              <a:rPr lang="en-US" dirty="0">
                <a:solidFill>
                  <a:schemeClr val="accent2"/>
                </a:solidFill>
              </a:rPr>
              <a:t>for the Data Professional</a:t>
            </a:r>
          </a:p>
        </p:txBody>
      </p:sp>
      <p:sp>
        <p:nvSpPr>
          <p:cNvPr id="3" name="Text Placeholder 2">
            <a:extLst>
              <a:ext uri="{FF2B5EF4-FFF2-40B4-BE49-F238E27FC236}">
                <a16:creationId xmlns:a16="http://schemas.microsoft.com/office/drawing/2014/main" id="{8786CE64-9D9D-4562-BAAE-C606621A822B}"/>
              </a:ext>
            </a:extLst>
          </p:cNvPr>
          <p:cNvSpPr>
            <a:spLocks noGrp="1"/>
          </p:cNvSpPr>
          <p:nvPr>
            <p:ph type="body" sz="quarter" idx="12"/>
          </p:nvPr>
        </p:nvSpPr>
        <p:spPr/>
        <p:txBody>
          <a:bodyPr/>
          <a:lstStyle/>
          <a:p>
            <a:r>
              <a:rPr lang="en-US" sz="1400" dirty="0"/>
              <a:t>Anna Hoffman, Data &amp; Applied Scientist</a:t>
            </a:r>
          </a:p>
          <a:p>
            <a:r>
              <a:rPr lang="en-US" sz="1400" dirty="0"/>
              <a:t>Azure Data (SQL), Microsoft</a:t>
            </a:r>
          </a:p>
        </p:txBody>
      </p:sp>
    </p:spTree>
    <p:extLst>
      <p:ext uri="{BB962C8B-B14F-4D97-AF65-F5344CB8AC3E}">
        <p14:creationId xmlns:p14="http://schemas.microsoft.com/office/powerpoint/2010/main" val="112870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solidFill>
                  <a:schemeClr val="accent1"/>
                </a:solidFill>
              </a:rPr>
              <a:t>Demo</a:t>
            </a:r>
            <a:br>
              <a:rPr lang="en-US" dirty="0">
                <a:solidFill>
                  <a:srgbClr val="00FFFF"/>
                </a:solidFill>
              </a:rPr>
            </a:br>
            <a:br>
              <a:rPr lang="en-US" dirty="0">
                <a:solidFill>
                  <a:srgbClr val="00FFFF"/>
                </a:solidFill>
              </a:rPr>
            </a:br>
            <a:r>
              <a:rPr lang="en-US" dirty="0">
                <a:solidFill>
                  <a:srgbClr val="00FFFF"/>
                </a:solidFill>
              </a:rPr>
              <a:t>Machine Learning in SQL</a:t>
            </a:r>
            <a:endParaRPr lang="en-US" b="1" dirty="0">
              <a:solidFill>
                <a:srgbClr val="00FFFF"/>
              </a:solidFill>
            </a:endParaRPr>
          </a:p>
        </p:txBody>
      </p:sp>
    </p:spTree>
    <p:extLst>
      <p:ext uri="{BB962C8B-B14F-4D97-AF65-F5344CB8AC3E}">
        <p14:creationId xmlns:p14="http://schemas.microsoft.com/office/powerpoint/2010/main" val="3597607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Deep Learning</a:t>
            </a:r>
          </a:p>
        </p:txBody>
      </p:sp>
    </p:spTree>
    <p:extLst>
      <p:ext uri="{BB962C8B-B14F-4D97-AF65-F5344CB8AC3E}">
        <p14:creationId xmlns:p14="http://schemas.microsoft.com/office/powerpoint/2010/main" val="28266786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B8B9-FE4E-418A-997E-3D22ADD41B9F}"/>
              </a:ext>
            </a:extLst>
          </p:cNvPr>
          <p:cNvSpPr>
            <a:spLocks noGrp="1"/>
          </p:cNvSpPr>
          <p:nvPr>
            <p:ph type="title"/>
          </p:nvPr>
        </p:nvSpPr>
        <p:spPr/>
        <p:txBody>
          <a:bodyPr/>
          <a:lstStyle/>
          <a:p>
            <a:r>
              <a:rPr lang="en-US" dirty="0"/>
              <a:t>Common use cases for deep learning</a:t>
            </a:r>
          </a:p>
        </p:txBody>
      </p:sp>
      <p:sp>
        <p:nvSpPr>
          <p:cNvPr id="3" name="Text Placeholder 2">
            <a:extLst>
              <a:ext uri="{FF2B5EF4-FFF2-40B4-BE49-F238E27FC236}">
                <a16:creationId xmlns:a16="http://schemas.microsoft.com/office/drawing/2014/main" id="{7089CC6C-8FF6-4221-8252-6EFDA00A876A}"/>
              </a:ext>
            </a:extLst>
          </p:cNvPr>
          <p:cNvSpPr>
            <a:spLocks noGrp="1"/>
          </p:cNvSpPr>
          <p:nvPr>
            <p:ph type="body" sz="quarter" idx="10"/>
          </p:nvPr>
        </p:nvSpPr>
        <p:spPr>
          <a:xfrm>
            <a:off x="439793" y="1075778"/>
            <a:ext cx="8263890" cy="3530710"/>
          </a:xfrm>
        </p:spPr>
        <p:txBody>
          <a:bodyPr/>
          <a:lstStyle/>
          <a:p>
            <a:pPr marL="342900" indent="-342900">
              <a:buFont typeface="Arial" panose="020B0604020202020204" pitchFamily="34" charset="0"/>
              <a:buChar char="•"/>
            </a:pPr>
            <a:r>
              <a:rPr lang="en-US" dirty="0"/>
              <a:t>Image recognition, classification, and tagging</a:t>
            </a:r>
          </a:p>
          <a:p>
            <a:pPr marL="342900" indent="-342900">
              <a:buFont typeface="Arial" panose="020B0604020202020204" pitchFamily="34" charset="0"/>
              <a:buChar char="•"/>
            </a:pPr>
            <a:r>
              <a:rPr lang="en-US" dirty="0"/>
              <a:t>Machine/vehicular object detection/identification/avoidance</a:t>
            </a:r>
          </a:p>
          <a:p>
            <a:pPr marL="342900" indent="-342900">
              <a:buFont typeface="Arial" panose="020B0604020202020204" pitchFamily="34" charset="0"/>
              <a:buChar char="•"/>
            </a:pPr>
            <a:r>
              <a:rPr lang="en-US" dirty="0"/>
              <a:t>Trading strategy and improvement</a:t>
            </a:r>
          </a:p>
          <a:p>
            <a:pPr marL="342900" indent="-342900">
              <a:buFont typeface="Arial" panose="020B0604020202020204" pitchFamily="34" charset="0"/>
              <a:buChar char="•"/>
            </a:pPr>
            <a:r>
              <a:rPr lang="en-US" dirty="0"/>
              <a:t>Converting paperwork into digital data</a:t>
            </a:r>
          </a:p>
          <a:p>
            <a:pPr marL="342900" indent="-342900">
              <a:buFont typeface="Arial" panose="020B0604020202020204" pitchFamily="34" charset="0"/>
              <a:buChar char="•"/>
            </a:pPr>
            <a:r>
              <a:rPr lang="en-US" dirty="0"/>
              <a:t>Medical image analysis</a:t>
            </a:r>
          </a:p>
          <a:p>
            <a:pPr marL="342900" indent="-342900">
              <a:buFont typeface="Arial" panose="020B0604020202020204" pitchFamily="34" charset="0"/>
              <a:buChar char="•"/>
            </a:pPr>
            <a:r>
              <a:rPr lang="en-US" dirty="0"/>
              <a:t>Localization and mapping</a:t>
            </a:r>
          </a:p>
          <a:p>
            <a:pPr marL="342900" indent="-342900">
              <a:buFont typeface="Arial" panose="020B0604020202020204" pitchFamily="34" charset="0"/>
              <a:buChar char="•"/>
            </a:pPr>
            <a:r>
              <a:rPr lang="en-US" dirty="0"/>
              <a:t>Sentiment/text analysis</a:t>
            </a:r>
          </a:p>
          <a:p>
            <a:pPr marL="342900" indent="-342900">
              <a:buFont typeface="Arial" panose="020B0604020202020204" pitchFamily="34" charset="0"/>
              <a:buChar char="•"/>
            </a:pPr>
            <a:r>
              <a:rPr lang="en-US" dirty="0"/>
              <a:t>Social media publishing and management</a:t>
            </a:r>
          </a:p>
          <a:p>
            <a:pPr marL="342900" indent="-342900">
              <a:buFont typeface="Arial" panose="020B0604020202020204" pitchFamily="34" charset="0"/>
              <a:buChar char="•"/>
            </a:pPr>
            <a:r>
              <a:rPr lang="en-US" dirty="0"/>
              <a:t>Intelligent recruitment and HR system</a:t>
            </a:r>
          </a:p>
        </p:txBody>
      </p:sp>
    </p:spTree>
    <p:extLst>
      <p:ext uri="{BB962C8B-B14F-4D97-AF65-F5344CB8AC3E}">
        <p14:creationId xmlns:p14="http://schemas.microsoft.com/office/powerpoint/2010/main" val="26467362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sp>
        <p:nvSpPr>
          <p:cNvPr id="4" name="Rectangle 3">
            <a:extLst>
              <a:ext uri="{FF2B5EF4-FFF2-40B4-BE49-F238E27FC236}">
                <a16:creationId xmlns:a16="http://schemas.microsoft.com/office/drawing/2014/main" id="{9964EC51-DE2B-4303-A11D-FA21993B68A2}"/>
              </a:ext>
            </a:extLst>
          </p:cNvPr>
          <p:cNvSpPr/>
          <p:nvPr/>
        </p:nvSpPr>
        <p:spPr>
          <a:xfrm>
            <a:off x="2292930" y="3571387"/>
            <a:ext cx="7067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3FDF9F-3DFC-4AA7-BCEF-A4A3C3C59E44}"/>
                  </a:ext>
                </a:extLst>
              </p:cNvPr>
              <p:cNvSpPr txBox="1"/>
              <p:nvPr/>
            </p:nvSpPr>
            <p:spPr>
              <a:xfrm>
                <a:off x="4572000" y="1123475"/>
                <a:ext cx="1618328" cy="802014"/>
              </a:xfrm>
              <a:prstGeom prst="rect">
                <a:avLst/>
              </a:prstGeom>
              <a:noFill/>
            </p:spPr>
            <p:txBody>
              <a:bodyPr wrap="none" lIns="0" tIns="0" rIns="0" bIns="0" rtlCol="0">
                <a:spAutoFit/>
              </a:bodyPr>
              <a:lstStyle/>
              <a:p>
                <a:r>
                  <a:rPr lang="en-US" dirty="0">
                    <a:latin typeface="Cambria Math" panose="02040503050406030204" pitchFamily="18" charset="0"/>
                  </a:rPr>
                  <a:t>e.g. Sigmoid:</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i="1" dirty="0">
                                  <a:latin typeface="Cambria Math" panose="02040503050406030204" pitchFamily="18" charset="0"/>
                                </a:rPr>
                              </m:ctrlPr>
                            </m:sSupPr>
                            <m:e>
                              <m:r>
                                <a:rPr lang="en-US" b="0" i="1" dirty="0" smtClean="0">
                                  <a:latin typeface="Cambria Math" panose="02040503050406030204" pitchFamily="18" charset="0"/>
                                </a:rPr>
                                <m:t>1+</m:t>
                              </m:r>
                              <m:r>
                                <a:rPr lang="en-US" i="1" dirty="0">
                                  <a:latin typeface="Cambria Math" panose="02040503050406030204" pitchFamily="18" charset="0"/>
                                </a:rPr>
                                <m:t>𝑒</m:t>
                              </m:r>
                            </m:e>
                            <m:sup>
                              <m:r>
                                <a:rPr lang="en-US" b="0" i="1" dirty="0" smtClean="0">
                                  <a:latin typeface="Cambria Math" panose="02040503050406030204" pitchFamily="18" charset="0"/>
                                </a:rPr>
                                <m:t>−</m:t>
                              </m:r>
                              <m:r>
                                <a:rPr lang="en-US" i="1" dirty="0">
                                  <a:latin typeface="Cambria Math" panose="02040503050406030204" pitchFamily="18" charset="0"/>
                                </a:rPr>
                                <m:t>𝑥</m:t>
                              </m:r>
                            </m:sup>
                          </m:sSup>
                        </m:den>
                      </m:f>
                    </m:oMath>
                  </m:oMathPara>
                </a14:m>
                <a:endParaRPr lang="en-US" b="0" dirty="0"/>
              </a:p>
            </p:txBody>
          </p:sp>
        </mc:Choice>
        <mc:Fallback xmlns="">
          <p:sp>
            <p:nvSpPr>
              <p:cNvPr id="7" name="TextBox 6">
                <a:extLst>
                  <a:ext uri="{FF2B5EF4-FFF2-40B4-BE49-F238E27FC236}">
                    <a16:creationId xmlns:a16="http://schemas.microsoft.com/office/drawing/2014/main" id="{0F3FDF9F-3DFC-4AA7-BCEF-A4A3C3C59E44}"/>
                  </a:ext>
                </a:extLst>
              </p:cNvPr>
              <p:cNvSpPr txBox="1">
                <a:spLocks noRot="1" noChangeAspect="1" noMove="1" noResize="1" noEditPoints="1" noAdjustHandles="1" noChangeArrowheads="1" noChangeShapeType="1" noTextEdit="1"/>
              </p:cNvSpPr>
              <p:nvPr/>
            </p:nvSpPr>
            <p:spPr>
              <a:xfrm>
                <a:off x="4572000" y="1123475"/>
                <a:ext cx="1618328" cy="802014"/>
              </a:xfrm>
              <a:prstGeom prst="rect">
                <a:avLst/>
              </a:prstGeom>
              <a:blipFill>
                <a:blip r:embed="rId6"/>
                <a:stretch>
                  <a:fillRect l="-8679" t="-10606"/>
                </a:stretch>
              </a:blipFill>
            </p:spPr>
            <p:txBody>
              <a:bodyPr/>
              <a:lstStyle/>
              <a:p>
                <a:r>
                  <a:rPr lang="en-US">
                    <a:noFill/>
                  </a:rPr>
                  <a:t> </a:t>
                </a:r>
              </a:p>
            </p:txBody>
          </p:sp>
        </mc:Fallback>
      </mc:AlternateContent>
      <p:pic>
        <p:nvPicPr>
          <p:cNvPr id="8" name="Picture 4">
            <a:extLst>
              <a:ext uri="{FF2B5EF4-FFF2-40B4-BE49-F238E27FC236}">
                <a16:creationId xmlns:a16="http://schemas.microsoft.com/office/drawing/2014/main" id="{4D22B2FC-4018-4797-A709-CA369F3F3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08" y="794360"/>
            <a:ext cx="2193794" cy="14602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B7D2BF-96CD-4210-88AE-40F8B1F6DF93}"/>
              </a:ext>
            </a:extLst>
          </p:cNvPr>
          <p:cNvGrpSpPr/>
          <p:nvPr/>
        </p:nvGrpSpPr>
        <p:grpSpPr>
          <a:xfrm>
            <a:off x="3299460" y="1524482"/>
            <a:ext cx="5197742" cy="2163598"/>
            <a:chOff x="3299460" y="1524482"/>
            <a:chExt cx="5197742" cy="2163598"/>
          </a:xfrm>
        </p:grpSpPr>
        <p:cxnSp>
          <p:nvCxnSpPr>
            <p:cNvPr id="14" name="Straight Connector 13">
              <a:extLst>
                <a:ext uri="{FF2B5EF4-FFF2-40B4-BE49-F238E27FC236}">
                  <a16:creationId xmlns:a16="http://schemas.microsoft.com/office/drawing/2014/main" id="{0C9F0F62-EA07-48AF-AD71-BD586CC12CD7}"/>
                </a:ext>
              </a:extLst>
            </p:cNvPr>
            <p:cNvCxnSpPr>
              <a:cxnSpLocks/>
            </p:cNvCxnSpPr>
            <p:nvPr/>
          </p:nvCxnSpPr>
          <p:spPr>
            <a:xfrm flipH="1">
              <a:off x="3299460" y="1524482"/>
              <a:ext cx="1165860" cy="21635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697BF-98C7-4873-86F9-53428A996903}"/>
                </a:ext>
              </a:extLst>
            </p:cNvPr>
            <p:cNvCxnSpPr>
              <a:cxnSpLocks/>
            </p:cNvCxnSpPr>
            <p:nvPr/>
          </p:nvCxnSpPr>
          <p:spPr>
            <a:xfrm flipH="1">
              <a:off x="3299460" y="2254604"/>
              <a:ext cx="5197742" cy="143347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A5D060-0814-459C-B33A-199410A8FF94}"/>
              </a:ext>
            </a:extLst>
          </p:cNvPr>
          <p:cNvSpPr/>
          <p:nvPr/>
        </p:nvSpPr>
        <p:spPr>
          <a:xfrm>
            <a:off x="1133003" y="3473134"/>
            <a:ext cx="3006081" cy="156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ADB223F-374C-4F58-B890-4F8C3BCD6A1A}"/>
              </a:ext>
            </a:extLst>
          </p:cNvPr>
          <p:cNvSpPr txBox="1"/>
          <p:nvPr/>
        </p:nvSpPr>
        <p:spPr>
          <a:xfrm>
            <a:off x="1461372" y="3134082"/>
            <a:ext cx="1944703" cy="369332"/>
          </a:xfrm>
          <a:prstGeom prst="rect">
            <a:avLst/>
          </a:prstGeom>
          <a:noFill/>
        </p:spPr>
        <p:txBody>
          <a:bodyPr wrap="square" rtlCol="0">
            <a:spAutoFit/>
          </a:bodyPr>
          <a:lstStyle/>
          <a:p>
            <a:r>
              <a:rPr lang="en-US" dirty="0">
                <a:solidFill>
                  <a:schemeClr val="accent1"/>
                </a:solidFill>
              </a:rPr>
              <a:t>feedforward</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FFA2E1-0978-441F-9A90-EF0ABCABCFB3}"/>
                  </a:ext>
                </a:extLst>
              </p:cNvPr>
              <p:cNvSpPr txBox="1"/>
              <p:nvPr/>
            </p:nvSpPr>
            <p:spPr>
              <a:xfrm>
                <a:off x="4650219" y="881765"/>
                <a:ext cx="3677866" cy="1938992"/>
              </a:xfrm>
              <a:prstGeom prst="rect">
                <a:avLst/>
              </a:prstGeom>
              <a:noFill/>
            </p:spPr>
            <p:txBody>
              <a:bodyPr wrap="none" lIns="0" tIns="0" rIns="0" bIns="0" rtlCol="0">
                <a:spAutoFit/>
              </a:bodyPr>
              <a:lstStyle/>
              <a:p>
                <a:r>
                  <a:rPr lang="en-US" dirty="0">
                    <a:latin typeface="Cambria Math" panose="02040503050406030204" pitchFamily="18" charset="0"/>
                  </a:rPr>
                  <a:t>e.g. sum-of-squares loss:</a:t>
                </a:r>
              </a:p>
              <a:p>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a:latin typeface="Cambria Math" panose="02040503050406030204" pitchFamily="18" charset="0"/>
                      </a:rPr>
                      <m:t>ŷ</m:t>
                    </m:r>
                    <m:r>
                      <a:rPr lang="en-US" i="1">
                        <a:latin typeface="Cambria Math" panose="02040503050406030204" pitchFamily="18" charset="0"/>
                      </a:rPr>
                      <m:t>)=</m:t>
                    </m:r>
                  </m:oMath>
                </a14:m>
                <a:r>
                  <a:rPr lang="en-US" b="0" dirty="0">
                    <a:latin typeface="Cambria Math" panose="02040503050406030204" pitchFamily="18" charset="0"/>
                  </a:rPr>
                  <a:t> </a:t>
                </a:r>
                <a14:m>
                  <m:oMath xmlns:m="http://schemas.openxmlformats.org/officeDocument/2006/math">
                    <m:nary>
                      <m:naryPr>
                        <m:chr m:val="∑"/>
                        <m:subHide m:val="on"/>
                        <m:supHide m:val="on"/>
                        <m:ctrlPr>
                          <a:rPr lang="en-US" b="0" i="1" dirty="0" smtClean="0">
                            <a:latin typeface="Cambria Math" panose="02040503050406030204" pitchFamily="18" charset="0"/>
                          </a:rPr>
                        </m:ctrlPr>
                      </m:naryPr>
                      <m:sub/>
                      <m:sup/>
                      <m:e>
                        <m:r>
                          <a:rPr lang="en-US" i="1" dirty="0">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−ŷ</m:t>
                        </m:r>
                        <m:r>
                          <m:rPr>
                            <m:nor/>
                          </m:rPr>
                          <a:rPr lang="en-US" dirty="0">
                            <a:latin typeface="Cambria Math" panose="02040503050406030204" pitchFamily="18" charset="0"/>
                          </a:rPr>
                          <m:t>)² </m:t>
                        </m:r>
                      </m:e>
                    </m:nary>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dirty="0">
                    <a:latin typeface="Cambria Math" panose="02040503050406030204" pitchFamily="18" charset="0"/>
                  </a:rPr>
                  <a:t>How is loss changing?</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 2(</m:t>
                    </m:r>
                    <m:r>
                      <m:rPr>
                        <m:sty m:val="p"/>
                      </m:rPr>
                      <a:rPr lang="en-US">
                        <a:latin typeface="Cambria Math" panose="02040503050406030204" pitchFamily="18" charset="0"/>
                      </a:rPr>
                      <m:t>y</m:t>
                    </m:r>
                    <m:r>
                      <a:rPr lang="en-US" b="0" i="0" smtClean="0">
                        <a:latin typeface="Cambria Math" panose="02040503050406030204" pitchFamily="18" charset="0"/>
                      </a:rPr>
                      <m:t>−</m:t>
                    </m:r>
                    <m:r>
                      <a:rPr lang="cy-GB">
                        <a:latin typeface="Cambria Math" panose="02040503050406030204" pitchFamily="18" charset="0"/>
                      </a:rPr>
                      <m:t>ŷ</m:t>
                    </m:r>
                  </m:oMath>
                </a14:m>
                <a:r>
                  <a:rPr lang="en-US" dirty="0">
                    <a:latin typeface="Cambria Math" panose="02040503050406030204" pitchFamily="18" charset="0"/>
                  </a:rPr>
                  <a:t>)(derivative of sigmoid)(x)</a:t>
                </a:r>
              </a:p>
              <a:p>
                <a:r>
                  <a:rPr lang="en-US" dirty="0">
                    <a:latin typeface="Cambria Math" panose="02040503050406030204" pitchFamily="18" charset="0"/>
                  </a:rPr>
                  <a:t>=  Derivative of </a:t>
                </a:r>
                <a14:m>
                  <m:oMath xmlns:m="http://schemas.openxmlformats.org/officeDocument/2006/math">
                    <m:r>
                      <a:rPr lang="en-US" i="1">
                        <a:latin typeface="Cambria Math" panose="02040503050406030204" pitchFamily="18" charset="0"/>
                      </a:rPr>
                      <m:t>𝐿𝑜𝑠𝑠</m:t>
                    </m:r>
                    <m:d>
                      <m:dPr>
                        <m:ctrlPr>
                          <a:rPr lang="en-US" i="1">
                            <a:latin typeface="Cambria Math" panose="02040503050406030204" pitchFamily="18" charset="0"/>
                          </a:rPr>
                        </m:ctrlPr>
                      </m:dPr>
                      <m:e>
                        <m:r>
                          <m:rPr>
                            <m:sty m:val="p"/>
                          </m:rPr>
                          <a:rPr lang="en-US">
                            <a:latin typeface="Cambria Math" panose="02040503050406030204" pitchFamily="18" charset="0"/>
                          </a:rPr>
                          <m:t>y</m:t>
                        </m:r>
                        <m:r>
                          <a:rPr lang="en-US" i="1">
                            <a:latin typeface="Cambria Math" panose="02040503050406030204" pitchFamily="18" charset="0"/>
                          </a:rPr>
                          <m:t>, </m:t>
                        </m:r>
                        <m:r>
                          <a:rPr lang="cy-GB" smtClean="0">
                            <a:latin typeface="Cambria Math" panose="02040503050406030204" pitchFamily="18" charset="0"/>
                          </a:rPr>
                          <m:t>ŷ</m:t>
                        </m:r>
                      </m:e>
                    </m:d>
                  </m:oMath>
                </a14:m>
                <a:endParaRPr lang="en-US" dirty="0">
                  <a:latin typeface="Cambria Math" panose="02040503050406030204" pitchFamily="18" charset="0"/>
                </a:endParaRPr>
              </a:p>
              <a:p>
                <a:endParaRPr lang="en-US"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EFFA2E1-0978-441F-9A90-EF0ABCABCFB3}"/>
                  </a:ext>
                </a:extLst>
              </p:cNvPr>
              <p:cNvSpPr txBox="1">
                <a:spLocks noRot="1" noChangeAspect="1" noMove="1" noResize="1" noEditPoints="1" noAdjustHandles="1" noChangeArrowheads="1" noChangeShapeType="1" noTextEdit="1"/>
              </p:cNvSpPr>
              <p:nvPr/>
            </p:nvSpPr>
            <p:spPr>
              <a:xfrm>
                <a:off x="4650219" y="881765"/>
                <a:ext cx="3677866" cy="1938992"/>
              </a:xfrm>
              <a:prstGeom prst="rect">
                <a:avLst/>
              </a:prstGeom>
              <a:blipFill>
                <a:blip r:embed="rId8"/>
                <a:stretch>
                  <a:fillRect l="-3980" t="-11006" r="-331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7C316FF7-A040-4144-8882-6E4D647AC8B5}"/>
              </a:ext>
            </a:extLst>
          </p:cNvPr>
          <p:cNvSpPr/>
          <p:nvPr/>
        </p:nvSpPr>
        <p:spPr>
          <a:xfrm>
            <a:off x="4578533" y="797645"/>
            <a:ext cx="4126554" cy="34640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9FA00A2-B5E5-4713-A0AC-FD4BBB8CEDDF}"/>
              </a:ext>
            </a:extLst>
          </p:cNvPr>
          <p:cNvSpPr txBox="1"/>
          <p:nvPr/>
        </p:nvSpPr>
        <p:spPr>
          <a:xfrm>
            <a:off x="4817562" y="480758"/>
            <a:ext cx="1944703" cy="369332"/>
          </a:xfrm>
          <a:prstGeom prst="rect">
            <a:avLst/>
          </a:prstGeom>
          <a:noFill/>
        </p:spPr>
        <p:txBody>
          <a:bodyPr wrap="square" rtlCol="0">
            <a:spAutoFit/>
          </a:bodyPr>
          <a:lstStyle/>
          <a:p>
            <a:r>
              <a:rPr lang="en-US" dirty="0">
                <a:solidFill>
                  <a:schemeClr val="accent1"/>
                </a:solidFill>
              </a:rPr>
              <a:t>backpropagation</a:t>
            </a:r>
          </a:p>
        </p:txBody>
      </p:sp>
      <p:grpSp>
        <p:nvGrpSpPr>
          <p:cNvPr id="3" name="Group 2">
            <a:extLst>
              <a:ext uri="{FF2B5EF4-FFF2-40B4-BE49-F238E27FC236}">
                <a16:creationId xmlns:a16="http://schemas.microsoft.com/office/drawing/2014/main" id="{824CD655-95A1-48CB-8B96-3B790DEBA425}"/>
              </a:ext>
            </a:extLst>
          </p:cNvPr>
          <p:cNvGrpSpPr/>
          <p:nvPr/>
        </p:nvGrpSpPr>
        <p:grpSpPr>
          <a:xfrm>
            <a:off x="5203089" y="3220514"/>
            <a:ext cx="3300646" cy="888076"/>
            <a:chOff x="5203089" y="3220514"/>
            <a:chExt cx="3300646" cy="888076"/>
          </a:xfrm>
        </p:grpSpPr>
        <p:sp>
          <p:nvSpPr>
            <p:cNvPr id="22" name="Rectangle 21">
              <a:extLst>
                <a:ext uri="{FF2B5EF4-FFF2-40B4-BE49-F238E27FC236}">
                  <a16:creationId xmlns:a16="http://schemas.microsoft.com/office/drawing/2014/main" id="{3B25B683-BEEC-42D1-B2FC-25641F7C84B5}"/>
                </a:ext>
              </a:extLst>
            </p:cNvPr>
            <p:cNvSpPr/>
            <p:nvPr/>
          </p:nvSpPr>
          <p:spPr>
            <a:xfrm>
              <a:off x="5543337" y="3220514"/>
              <a:ext cx="1628203" cy="369332"/>
            </a:xfrm>
            <a:prstGeom prst="rect">
              <a:avLst/>
            </a:prstGeom>
          </p:spPr>
          <p:txBody>
            <a:bodyPr wrap="none">
              <a:spAutoFit/>
            </a:bodyPr>
            <a:lstStyle/>
            <a:p>
              <a:r>
                <a:rPr lang="en-US" dirty="0">
                  <a:solidFill>
                    <a:schemeClr val="accent1"/>
                  </a:solidFill>
                </a:rPr>
                <a:t>update weights</a:t>
              </a:r>
              <a:endParaRPr lang="en-US" dirty="0"/>
            </a:p>
          </p:txBody>
        </p:sp>
        <p:sp>
          <p:nvSpPr>
            <p:cNvPr id="31" name="TextBox 30">
              <a:extLst>
                <a:ext uri="{FF2B5EF4-FFF2-40B4-BE49-F238E27FC236}">
                  <a16:creationId xmlns:a16="http://schemas.microsoft.com/office/drawing/2014/main" id="{FA0F0F45-8088-4381-8678-C4BFA0BC0FCE}"/>
                </a:ext>
              </a:extLst>
            </p:cNvPr>
            <p:cNvSpPr txBox="1"/>
            <p:nvPr/>
          </p:nvSpPr>
          <p:spPr>
            <a:xfrm>
              <a:off x="5203089" y="3516350"/>
              <a:ext cx="3300646" cy="553998"/>
            </a:xfrm>
            <a:prstGeom prst="rect">
              <a:avLst/>
            </a:prstGeom>
            <a:noFill/>
          </p:spPr>
          <p:txBody>
            <a:bodyPr wrap="square" lIns="0" tIns="0" rIns="0" bIns="0" rtlCol="0">
              <a:spAutoFit/>
            </a:bodyPr>
            <a:lstStyle/>
            <a:p>
              <a:pPr algn="ctr"/>
              <a:r>
                <a:rPr lang="en-US" dirty="0" err="1">
                  <a:latin typeface="Cambria Math" panose="02040503050406030204" pitchFamily="18" charset="0"/>
                </a:rPr>
                <a:t>new_weights</a:t>
              </a:r>
              <a:r>
                <a:rPr lang="en-US" dirty="0">
                  <a:latin typeface="Cambria Math" panose="02040503050406030204" pitchFamily="18" charset="0"/>
                </a:rPr>
                <a:t> =</a:t>
              </a:r>
            </a:p>
            <a:p>
              <a:pPr algn="ctr"/>
              <a:r>
                <a:rPr lang="en-US" dirty="0" err="1">
                  <a:latin typeface="Cambria Math" panose="02040503050406030204" pitchFamily="18" charset="0"/>
                </a:rPr>
                <a:t>old_weights</a:t>
              </a:r>
              <a:r>
                <a:rPr lang="en-US" dirty="0">
                  <a:latin typeface="Cambria Math" panose="02040503050406030204" pitchFamily="18" charset="0"/>
                </a:rPr>
                <a:t> + </a:t>
              </a:r>
              <a:r>
                <a:rPr lang="en-US" dirty="0" err="1">
                  <a:latin typeface="Cambria Math" panose="02040503050406030204" pitchFamily="18" charset="0"/>
                </a:rPr>
                <a:t>derivative_of_loss</a:t>
              </a:r>
              <a:r>
                <a:rPr lang="en-US" dirty="0">
                  <a:latin typeface="Cambria Math" panose="02040503050406030204" pitchFamily="18" charset="0"/>
                </a:rPr>
                <a:t> </a:t>
              </a:r>
            </a:p>
          </p:txBody>
        </p:sp>
        <p:sp>
          <p:nvSpPr>
            <p:cNvPr id="32" name="Rectangle 31">
              <a:extLst>
                <a:ext uri="{FF2B5EF4-FFF2-40B4-BE49-F238E27FC236}">
                  <a16:creationId xmlns:a16="http://schemas.microsoft.com/office/drawing/2014/main" id="{1321CB2D-1240-492E-B931-5575FCC861CC}"/>
                </a:ext>
              </a:extLst>
            </p:cNvPr>
            <p:cNvSpPr/>
            <p:nvPr/>
          </p:nvSpPr>
          <p:spPr>
            <a:xfrm>
              <a:off x="5203090" y="3538623"/>
              <a:ext cx="3293612" cy="569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D124BBAE-9F7A-4185-85DF-E0B0603C6518}"/>
              </a:ext>
            </a:extLst>
          </p:cNvPr>
          <p:cNvSpPr txBox="1"/>
          <p:nvPr/>
        </p:nvSpPr>
        <p:spPr>
          <a:xfrm>
            <a:off x="1569825" y="674049"/>
            <a:ext cx="1944703" cy="369332"/>
          </a:xfrm>
          <a:prstGeom prst="rect">
            <a:avLst/>
          </a:prstGeom>
          <a:noFill/>
        </p:spPr>
        <p:txBody>
          <a:bodyPr wrap="square" rtlCol="0">
            <a:spAutoFit/>
          </a:bodyPr>
          <a:lstStyle/>
          <a:p>
            <a:r>
              <a:rPr lang="en-US" dirty="0">
                <a:solidFill>
                  <a:schemeClr val="accent1"/>
                </a:solidFill>
              </a:rPr>
              <a:t>feedforward </a:t>
            </a:r>
            <a:r>
              <a:rPr lang="en-US" dirty="0">
                <a:solidFill>
                  <a:schemeClr val="accent1"/>
                </a:solidFill>
                <a:sym typeface="Wingdings" panose="05000000000000000000" pitchFamily="2" charset="2"/>
              </a:rPr>
              <a:t> </a:t>
            </a:r>
            <a:endParaRPr lang="en-US" dirty="0">
              <a:solidFill>
                <a:schemeClr val="accent1"/>
              </a:solidFill>
            </a:endParaRPr>
          </a:p>
        </p:txBody>
      </p:sp>
      <p:sp>
        <p:nvSpPr>
          <p:cNvPr id="34" name="TextBox 33">
            <a:extLst>
              <a:ext uri="{FF2B5EF4-FFF2-40B4-BE49-F238E27FC236}">
                <a16:creationId xmlns:a16="http://schemas.microsoft.com/office/drawing/2014/main" id="{9BBD0834-BBED-4DEF-8C70-D7EEBD92453B}"/>
              </a:ext>
            </a:extLst>
          </p:cNvPr>
          <p:cNvSpPr txBox="1"/>
          <p:nvPr/>
        </p:nvSpPr>
        <p:spPr>
          <a:xfrm>
            <a:off x="1652827" y="938809"/>
            <a:ext cx="2229563" cy="369332"/>
          </a:xfrm>
          <a:prstGeom prst="rect">
            <a:avLst/>
          </a:prstGeom>
          <a:noFill/>
        </p:spPr>
        <p:txBody>
          <a:bodyPr wrap="square" rtlCol="0">
            <a:spAutoFit/>
          </a:bodyPr>
          <a:lstStyle/>
          <a:p>
            <a:r>
              <a:rPr lang="en-US" dirty="0">
                <a:solidFill>
                  <a:schemeClr val="accent1"/>
                </a:solidFill>
                <a:sym typeface="Wingdings" panose="05000000000000000000" pitchFamily="2" charset="2"/>
              </a:rPr>
              <a:t> </a:t>
            </a:r>
            <a:r>
              <a:rPr lang="en-US" dirty="0">
                <a:solidFill>
                  <a:schemeClr val="accent1"/>
                </a:solidFill>
              </a:rPr>
              <a:t>backprop</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36A6D40-9940-45B9-8DF7-601AC3200425}"/>
                  </a:ext>
                </a:extLst>
              </p:cNvPr>
              <p:cNvSpPr txBox="1"/>
              <p:nvPr/>
            </p:nvSpPr>
            <p:spPr>
              <a:xfrm>
                <a:off x="4662425" y="4315541"/>
                <a:ext cx="3703450" cy="787523"/>
              </a:xfrm>
              <a:prstGeom prst="rect">
                <a:avLst/>
              </a:prstGeom>
              <a:noFill/>
              <a:ln>
                <a:solidFill>
                  <a:schemeClr val="bg1"/>
                </a:solid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xmlns="">
          <p:sp>
            <p:nvSpPr>
              <p:cNvPr id="6" name="TextBox 5">
                <a:extLst>
                  <a:ext uri="{FF2B5EF4-FFF2-40B4-BE49-F238E27FC236}">
                    <a16:creationId xmlns:a16="http://schemas.microsoft.com/office/drawing/2014/main" id="{236A6D40-9940-45B9-8DF7-601AC3200425}"/>
                  </a:ext>
                </a:extLst>
              </p:cNvPr>
              <p:cNvSpPr txBox="1">
                <a:spLocks noRot="1" noChangeAspect="1" noMove="1" noResize="1" noEditPoints="1" noAdjustHandles="1" noChangeArrowheads="1" noChangeShapeType="1" noTextEdit="1"/>
              </p:cNvSpPr>
              <p:nvPr/>
            </p:nvSpPr>
            <p:spPr>
              <a:xfrm>
                <a:off x="4662425" y="4315541"/>
                <a:ext cx="3703450" cy="787523"/>
              </a:xfrm>
              <a:prstGeom prst="rect">
                <a:avLst/>
              </a:prstGeom>
              <a:blipFill>
                <a:blip r:embed="rId9"/>
                <a:stretch>
                  <a:fillRect/>
                </a:stretch>
              </a:blipFill>
              <a:ln>
                <a:solidFill>
                  <a:schemeClr val="bg1"/>
                </a:solidFill>
              </a:ln>
              <a:effectLst/>
            </p:spPr>
            <p:txBody>
              <a:bodyPr/>
              <a:lstStyle/>
              <a:p>
                <a:r>
                  <a:rPr lang="en-US">
                    <a:noFill/>
                  </a:rPr>
                  <a:t> </a:t>
                </a:r>
              </a:p>
            </p:txBody>
          </p:sp>
        </mc:Fallback>
      </mc:AlternateContent>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33"/>
                                        </p:tgtEl>
                                      </p:cBhvr>
                                    </p:animEffect>
                                    <p:set>
                                      <p:cBhvr>
                                        <p:cTn id="85" dur="1" fill="hold">
                                          <p:stCondLst>
                                            <p:cond delay="499"/>
                                          </p:stCondLst>
                                        </p:cTn>
                                        <p:tgtEl>
                                          <p:spTgt spid="33"/>
                                        </p:tgtEl>
                                        <p:attrNameLst>
                                          <p:attrName>style.visibility</p:attrName>
                                        </p:attrNameLst>
                                      </p:cBhvr>
                                      <p:to>
                                        <p:strVal val="hidden"/>
                                      </p:to>
                                    </p:set>
                                  </p:childTnLst>
                                </p:cTn>
                              </p:par>
                              <p:par>
                                <p:cTn id="86" presetID="1"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4"/>
                                        </p:tgtEl>
                                      </p:cBhvr>
                                    </p:animEffect>
                                    <p:set>
                                      <p:cBhvr>
                                        <p:cTn id="92" dur="1" fill="hold">
                                          <p:stCondLst>
                                            <p:cond delay="499"/>
                                          </p:stCondLst>
                                        </p:cTn>
                                        <p:tgtEl>
                                          <p:spTgt spid="34"/>
                                        </p:tgtEl>
                                        <p:attrNameLst>
                                          <p:attrName>style.visibility</p:attrName>
                                        </p:attrNameLst>
                                      </p:cBhvr>
                                      <p:to>
                                        <p:strVal val="hidden"/>
                                      </p:to>
                                    </p:set>
                                  </p:childTnLst>
                                </p:cTn>
                              </p:par>
                              <p:par>
                                <p:cTn id="93" presetID="1" presetClass="entr" presetSubtype="0" fill="hold" grpId="2" nodeType="with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3" nodeType="clickEffect">
                                  <p:stCondLst>
                                    <p:cond delay="0"/>
                                  </p:stCondLst>
                                  <p:childTnLst>
                                    <p:animEffect transition="out" filter="fade">
                                      <p:cBhvr>
                                        <p:cTn id="98" dur="500"/>
                                        <p:tgtEl>
                                          <p:spTgt spid="33"/>
                                        </p:tgtEl>
                                      </p:cBhvr>
                                    </p:animEffect>
                                    <p:set>
                                      <p:cBhvr>
                                        <p:cTn id="99" dur="1" fill="hold">
                                          <p:stCondLst>
                                            <p:cond delay="499"/>
                                          </p:stCondLst>
                                        </p:cTn>
                                        <p:tgtEl>
                                          <p:spTgt spid="33"/>
                                        </p:tgtEl>
                                        <p:attrNameLst>
                                          <p:attrName>style.visibility</p:attrName>
                                        </p:attrNameLst>
                                      </p:cBhvr>
                                      <p:to>
                                        <p:strVal val="hidden"/>
                                      </p:to>
                                    </p:set>
                                  </p:childTnLst>
                                </p:cTn>
                              </p:par>
                              <p:par>
                                <p:cTn id="100" presetID="1" presetClass="entr" presetSubtype="0" fill="hold" grpId="2" nodeType="withEffect">
                                  <p:stCondLst>
                                    <p:cond delay="0"/>
                                  </p:stCondLst>
                                  <p:childTnLst>
                                    <p:set>
                                      <p:cBhvr>
                                        <p:cTn id="101" dur="1" fill="hold">
                                          <p:stCondLst>
                                            <p:cond delay="0"/>
                                          </p:stCondLst>
                                        </p:cTn>
                                        <p:tgtEl>
                                          <p:spTgt spid="3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3" nodeType="clickEffect">
                                  <p:stCondLst>
                                    <p:cond delay="0"/>
                                  </p:stCondLst>
                                  <p:childTnLst>
                                    <p:animEffect transition="out" filter="fade">
                                      <p:cBhvr>
                                        <p:cTn id="105" dur="500"/>
                                        <p:tgtEl>
                                          <p:spTgt spid="34"/>
                                        </p:tgtEl>
                                      </p:cBhvr>
                                    </p:animEffect>
                                    <p:set>
                                      <p:cBhvr>
                                        <p:cTn id="10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9" grpId="0" animBg="1"/>
      <p:bldP spid="20" grpId="0"/>
      <p:bldP spid="26" grpId="0"/>
      <p:bldP spid="27" grpId="0" animBg="1"/>
      <p:bldP spid="28" grpId="0"/>
      <p:bldP spid="33" grpId="0"/>
      <p:bldP spid="33" grpId="1"/>
      <p:bldP spid="33" grpId="2"/>
      <p:bldP spid="33" grpId="3"/>
      <p:bldP spid="34" grpId="0"/>
      <p:bldP spid="34" grpId="1"/>
      <p:bldP spid="34" grpId="2"/>
      <p:bldP spid="34" grpId="3"/>
      <p:bldP spid="6" grpId="0" animBg="1"/>
      <p:bldP spid="6"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solidFill>
                  <a:srgbClr val="00FFFF"/>
                </a:solidFill>
              </a:rPr>
              <a:t>Demo</a:t>
            </a:r>
            <a:br>
              <a:rPr lang="en-US" dirty="0">
                <a:solidFill>
                  <a:srgbClr val="00FFFF"/>
                </a:solidFill>
              </a:rPr>
            </a:br>
            <a:br>
              <a:rPr lang="en-US" dirty="0">
                <a:solidFill>
                  <a:srgbClr val="00FFFF"/>
                </a:solidFill>
              </a:rPr>
            </a:br>
            <a:r>
              <a:rPr lang="en-US" dirty="0">
                <a:solidFill>
                  <a:srgbClr val="00FFFF"/>
                </a:solidFill>
              </a:rPr>
              <a:t>Not-so-deep Learning with Neural Networks</a:t>
            </a:r>
            <a:br>
              <a:rPr lang="en-US" dirty="0">
                <a:solidFill>
                  <a:srgbClr val="00FFFF"/>
                </a:solidFill>
              </a:rPr>
            </a:br>
            <a:br>
              <a:rPr lang="en-US" dirty="0">
                <a:solidFill>
                  <a:srgbClr val="00FFFF"/>
                </a:solidFill>
              </a:rPr>
            </a:br>
            <a:endParaRPr lang="en-US" b="1" dirty="0">
              <a:solidFill>
                <a:schemeClr val="accent1"/>
              </a:solidFill>
            </a:endParaRPr>
          </a:p>
        </p:txBody>
      </p:sp>
    </p:spTree>
    <p:extLst>
      <p:ext uri="{BB962C8B-B14F-4D97-AF65-F5344CB8AC3E}">
        <p14:creationId xmlns:p14="http://schemas.microsoft.com/office/powerpoint/2010/main" val="3703185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4" y="1108595"/>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15E25D-1CB0-4BF9-B39E-846836F54D2C}"/>
              </a:ext>
            </a:extLst>
          </p:cNvPr>
          <p:cNvSpPr/>
          <p:nvPr/>
        </p:nvSpPr>
        <p:spPr>
          <a:xfrm>
            <a:off x="5433770" y="1312664"/>
            <a:ext cx="3104012" cy="923330"/>
          </a:xfrm>
          <a:prstGeom prst="rect">
            <a:avLst/>
          </a:prstGeom>
        </p:spPr>
        <p:txBody>
          <a:bodyPr wrap="square">
            <a:spAutoFit/>
          </a:bodyPr>
          <a:lstStyle/>
          <a:p>
            <a:r>
              <a:rPr lang="en-US" dirty="0"/>
              <a:t>Over many iterations and with enough data, layers may start to represent </a:t>
            </a:r>
            <a:r>
              <a:rPr lang="en-US" b="1" dirty="0"/>
              <a:t>features</a:t>
            </a:r>
          </a:p>
        </p:txBody>
      </p:sp>
      <p:sp>
        <p:nvSpPr>
          <p:cNvPr id="4" name="Rectangle 3">
            <a:extLst>
              <a:ext uri="{FF2B5EF4-FFF2-40B4-BE49-F238E27FC236}">
                <a16:creationId xmlns:a16="http://schemas.microsoft.com/office/drawing/2014/main" id="{AEC72296-7C04-400B-8E7B-FDF913DBC7CF}"/>
              </a:ext>
            </a:extLst>
          </p:cNvPr>
          <p:cNvSpPr/>
          <p:nvPr/>
        </p:nvSpPr>
        <p:spPr>
          <a:xfrm>
            <a:off x="5980925" y="2960847"/>
            <a:ext cx="4572000" cy="1477328"/>
          </a:xfrm>
          <a:prstGeom prst="rect">
            <a:avLst/>
          </a:prstGeom>
        </p:spPr>
        <p:txBody>
          <a:bodyPr>
            <a:spAutoFit/>
          </a:bodyPr>
          <a:lstStyle/>
          <a:p>
            <a:pPr defTabSz="685800"/>
            <a:r>
              <a:rPr lang="en-US" kern="0" dirty="0">
                <a:solidFill>
                  <a:sysClr val="windowText" lastClr="000000"/>
                </a:solidFill>
              </a:rPr>
              <a:t>	Cup </a:t>
            </a:r>
            <a:r>
              <a:rPr lang="en-US" b="1" kern="0" dirty="0">
                <a:solidFill>
                  <a:sysClr val="windowText" lastClr="000000"/>
                </a:solidFill>
              </a:rPr>
              <a:t>features</a:t>
            </a:r>
            <a:r>
              <a:rPr lang="en-US" kern="0" dirty="0">
                <a:solidFill>
                  <a:sysClr val="windowText" lastClr="000000"/>
                </a:solidFill>
              </a:rPr>
              <a:t>:</a:t>
            </a:r>
          </a:p>
          <a:p>
            <a:pPr marL="285750" indent="-285750" defTabSz="685800">
              <a:buFont typeface="Arial" panose="020B0604020202020204" pitchFamily="34" charset="0"/>
              <a:buChar char="•"/>
            </a:pPr>
            <a:r>
              <a:rPr lang="en-US" kern="0" dirty="0">
                <a:solidFill>
                  <a:sysClr val="windowText" lastClr="000000"/>
                </a:solidFill>
              </a:rPr>
              <a:t>Open top </a:t>
            </a:r>
          </a:p>
          <a:p>
            <a:pPr marL="285750" indent="-285750" defTabSz="685800">
              <a:buFont typeface="Arial" panose="020B0604020202020204" pitchFamily="34" charset="0"/>
              <a:buChar char="•"/>
            </a:pPr>
            <a:r>
              <a:rPr lang="en-US" kern="0" dirty="0">
                <a:solidFill>
                  <a:sysClr val="windowText" lastClr="000000"/>
                </a:solidFill>
              </a:rPr>
              <a:t>Closed bottom </a:t>
            </a:r>
          </a:p>
          <a:p>
            <a:pPr marL="285750" indent="-285750" defTabSz="685800">
              <a:buFont typeface="Arial" panose="020B0604020202020204" pitchFamily="34" charset="0"/>
              <a:buChar char="•"/>
            </a:pPr>
            <a:r>
              <a:rPr lang="en-US" kern="0" dirty="0">
                <a:solidFill>
                  <a:sysClr val="windowText" lastClr="000000"/>
                </a:solidFill>
              </a:rPr>
              <a:t>Holds liquid</a:t>
            </a:r>
            <a:endParaRPr lang="en-US" i="1" kern="0" dirty="0">
              <a:solidFill>
                <a:sysClr val="windowText" lastClr="000000"/>
              </a:solidFill>
            </a:endParaRPr>
          </a:p>
          <a:p>
            <a:pPr marL="285750" indent="-285750" defTabSz="685800">
              <a:buFont typeface="Arial" panose="020B0604020202020204" pitchFamily="34" charset="0"/>
              <a:buChar char="•"/>
            </a:pPr>
            <a:r>
              <a:rPr lang="en-US" kern="0" dirty="0">
                <a:solidFill>
                  <a:sysClr val="windowText" lastClr="000000"/>
                </a:solidFill>
              </a:rPr>
              <a:t>Hand-sized</a:t>
            </a:r>
            <a:endParaRPr lang="en-US" i="1" kern="0" dirty="0">
              <a:solidFill>
                <a:sysClr val="windowText" lastClr="000000"/>
              </a:solidFill>
            </a:endParaRPr>
          </a:p>
        </p:txBody>
      </p:sp>
      <p:pic>
        <p:nvPicPr>
          <p:cNvPr id="10" name="Picture 10" descr="See the source image">
            <a:extLst>
              <a:ext uri="{FF2B5EF4-FFF2-40B4-BE49-F238E27FC236}">
                <a16:creationId xmlns:a16="http://schemas.microsoft.com/office/drawing/2014/main" id="{81E73C92-8210-4B33-A6E0-96BBF75F15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74" y="2602423"/>
            <a:ext cx="607200" cy="610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7A5CB33-0167-42C0-AC77-7EF2F37543C9}"/>
              </a:ext>
            </a:extLst>
          </p:cNvPr>
          <p:cNvSpPr/>
          <p:nvPr/>
        </p:nvSpPr>
        <p:spPr>
          <a:xfrm>
            <a:off x="1516380" y="3436620"/>
            <a:ext cx="3436620" cy="1470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solidFill>
                  <a:srgbClr val="00FFFF"/>
                </a:solidFill>
              </a:rPr>
              <a:t>Extra view (time permitting)</a:t>
            </a:r>
            <a:br>
              <a:rPr lang="en-US" dirty="0">
                <a:solidFill>
                  <a:srgbClr val="00FFFF"/>
                </a:solidFill>
              </a:rPr>
            </a:br>
            <a:br>
              <a:rPr lang="en-US" dirty="0">
                <a:solidFill>
                  <a:srgbClr val="00FFFF"/>
                </a:solidFill>
              </a:rPr>
            </a:br>
            <a:r>
              <a:rPr lang="en-US" dirty="0">
                <a:solidFill>
                  <a:srgbClr val="00FFFF"/>
                </a:solidFill>
              </a:rPr>
              <a:t>Visualizing features in DNNs</a:t>
            </a:r>
            <a:br>
              <a:rPr lang="en-US" dirty="0">
                <a:solidFill>
                  <a:srgbClr val="00FFFF"/>
                </a:solidFill>
              </a:rPr>
            </a:br>
            <a:br>
              <a:rPr lang="en-US" dirty="0">
                <a:solidFill>
                  <a:srgbClr val="00FFFF"/>
                </a:solidFill>
              </a:rPr>
            </a:br>
            <a:endParaRPr lang="en-US" b="1" dirty="0">
              <a:solidFill>
                <a:schemeClr val="accent1"/>
              </a:solidFill>
            </a:endParaRPr>
          </a:p>
        </p:txBody>
      </p:sp>
    </p:spTree>
    <p:extLst>
      <p:ext uri="{BB962C8B-B14F-4D97-AF65-F5344CB8AC3E}">
        <p14:creationId xmlns:p14="http://schemas.microsoft.com/office/powerpoint/2010/main" val="11209802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Clr>
                <a:schemeClr val="accent4">
                  <a:lumMod val="60000"/>
                  <a:lumOff val="40000"/>
                </a:schemeClr>
              </a:buClr>
            </a:pPr>
            <a:r>
              <a:rPr lang="en-US" dirty="0"/>
              <a:t>Data Science</a:t>
            </a:r>
          </a:p>
          <a:p>
            <a:pPr>
              <a:buClr>
                <a:schemeClr val="accent4">
                  <a:lumMod val="60000"/>
                  <a:lumOff val="40000"/>
                </a:schemeClr>
              </a:buClr>
            </a:pPr>
            <a:r>
              <a:rPr lang="en-US" dirty="0"/>
              <a:t>Artificial Intelligence</a:t>
            </a:r>
          </a:p>
          <a:p>
            <a:pPr>
              <a:buClr>
                <a:schemeClr val="accent4">
                  <a:lumMod val="60000"/>
                  <a:lumOff val="40000"/>
                </a:schemeClr>
              </a:buClr>
            </a:pPr>
            <a:r>
              <a:rPr lang="en-US" dirty="0"/>
              <a:t>Machine Learning</a:t>
            </a:r>
          </a:p>
          <a:p>
            <a:pPr>
              <a:buClr>
                <a:schemeClr val="accent4">
                  <a:lumMod val="60000"/>
                  <a:lumOff val="40000"/>
                </a:schemeClr>
              </a:buClr>
            </a:pPr>
            <a:r>
              <a:rPr lang="en-US" dirty="0"/>
              <a:t>Deep Learning</a:t>
            </a:r>
          </a:p>
          <a:p>
            <a:pPr>
              <a:buClr>
                <a:schemeClr val="accent4">
                  <a:lumMod val="60000"/>
                  <a:lumOff val="40000"/>
                </a:schemeClr>
              </a:buClr>
            </a:pPr>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22D-F930-4D39-BE13-56EA5E50FD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EC3C13-20C3-4E1C-9241-D3D8E19B62B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0253021-7487-4D2A-A1D0-DF31D9DD0EE5}"/>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36019055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01F5-CBB1-4A97-9B16-A409BA0B8A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4D3061-E349-4875-92F0-02C8B80FB2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2343F9-EC68-4B7C-BF7A-9DD3E2E87961}"/>
              </a:ext>
            </a:extLst>
          </p:cNvPr>
          <p:cNvPicPr>
            <a:picLocks noChangeAspect="1"/>
          </p:cNvPicPr>
          <p:nvPr/>
        </p:nvPicPr>
        <p:blipFill>
          <a:blip r:embed="rId3"/>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24486769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Platforms and tools</a:t>
            </a:r>
          </a:p>
        </p:txBody>
      </p:sp>
    </p:spTree>
    <p:extLst>
      <p:ext uri="{BB962C8B-B14F-4D97-AF65-F5344CB8AC3E}">
        <p14:creationId xmlns:p14="http://schemas.microsoft.com/office/powerpoint/2010/main" val="1473964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2698367"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https://aka.ms/dsvm</a:t>
            </a: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
        <p:nvSpPr>
          <p:cNvPr id="56" name="Title 1">
            <a:extLst>
              <a:ext uri="{FF2B5EF4-FFF2-40B4-BE49-F238E27FC236}">
                <a16:creationId xmlns:a16="http://schemas.microsoft.com/office/drawing/2014/main" id="{A32BF25C-93F2-4BEB-9AA0-F6F5B839D566}"/>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ML/AI/DL on Azure</a:t>
            </a:r>
            <a:endParaRPr lang="en-US" dirty="0"/>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&amp; Extensibility Framework</a:t>
            </a:r>
          </a:p>
        </p:txBody>
      </p:sp>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SQL Server and Azure SQL</a:t>
            </a:r>
            <a:endParaRPr lang="en-US" dirty="0"/>
          </a:p>
        </p:txBody>
      </p:sp>
      <p:sp>
        <p:nvSpPr>
          <p:cNvPr id="8" name="Rectangle 7">
            <a:extLst>
              <a:ext uri="{FF2B5EF4-FFF2-40B4-BE49-F238E27FC236}">
                <a16:creationId xmlns:a16="http://schemas.microsoft.com/office/drawing/2014/main" id="{B970FE90-F7EB-4F4B-9C72-DCC7BFF28BFC}"/>
              </a:ext>
            </a:extLst>
          </p:cNvPr>
          <p:cNvSpPr/>
          <p:nvPr/>
        </p:nvSpPr>
        <p:spPr>
          <a:xfrm>
            <a:off x="4458516" y="700537"/>
            <a:ext cx="4644189" cy="428520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cxnSp>
        <p:nvCxnSpPr>
          <p:cNvPr id="9" name="Connector: Elbow 8">
            <a:extLst>
              <a:ext uri="{FF2B5EF4-FFF2-40B4-BE49-F238E27FC236}">
                <a16:creationId xmlns:a16="http://schemas.microsoft.com/office/drawing/2014/main" id="{FF57DA5C-7B66-492E-AD72-7E4552E560F2}"/>
              </a:ext>
            </a:extLst>
          </p:cNvPr>
          <p:cNvCxnSpPr>
            <a:cxnSpLocks/>
          </p:cNvCxnSpPr>
          <p:nvPr/>
        </p:nvCxnSpPr>
        <p:spPr>
          <a:xfrm rot="10800000">
            <a:off x="4980113" y="2630752"/>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84ED43-B209-4F8D-AF3E-199E8EE14BBB}"/>
              </a:ext>
            </a:extLst>
          </p:cNvPr>
          <p:cNvSpPr txBox="1"/>
          <p:nvPr/>
        </p:nvSpPr>
        <p:spPr>
          <a:xfrm>
            <a:off x="5096176" y="2833243"/>
            <a:ext cx="6161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T-SQL</a:t>
            </a:r>
          </a:p>
        </p:txBody>
      </p:sp>
      <p:sp>
        <p:nvSpPr>
          <p:cNvPr id="11" name="TextBox 10">
            <a:extLst>
              <a:ext uri="{FF2B5EF4-FFF2-40B4-BE49-F238E27FC236}">
                <a16:creationId xmlns:a16="http://schemas.microsoft.com/office/drawing/2014/main" id="{3CF6A21B-3563-47C1-AD4E-DA8FEDE363A4}"/>
              </a:ext>
            </a:extLst>
          </p:cNvPr>
          <p:cNvSpPr txBox="1"/>
          <p:nvPr/>
        </p:nvSpPr>
        <p:spPr>
          <a:xfrm>
            <a:off x="6861085" y="2814083"/>
            <a:ext cx="840463" cy="346249"/>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Direct communications for performance</a:t>
            </a:r>
          </a:p>
        </p:txBody>
      </p:sp>
      <p:sp>
        <p:nvSpPr>
          <p:cNvPr id="12" name="TextBox 11">
            <a:extLst>
              <a:ext uri="{FF2B5EF4-FFF2-40B4-BE49-F238E27FC236}">
                <a16:creationId xmlns:a16="http://schemas.microsoft.com/office/drawing/2014/main" id="{85E72161-31F9-49AD-9536-F6CF3DE1975A}"/>
              </a:ext>
            </a:extLst>
          </p:cNvPr>
          <p:cNvSpPr txBox="1"/>
          <p:nvPr/>
        </p:nvSpPr>
        <p:spPr>
          <a:xfrm>
            <a:off x="7805169" y="1482958"/>
            <a:ext cx="9456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Satellite</a:t>
            </a:r>
          </a:p>
        </p:txBody>
      </p:sp>
      <p:cxnSp>
        <p:nvCxnSpPr>
          <p:cNvPr id="13" name="Connector: Elbow 12">
            <a:extLst>
              <a:ext uri="{FF2B5EF4-FFF2-40B4-BE49-F238E27FC236}">
                <a16:creationId xmlns:a16="http://schemas.microsoft.com/office/drawing/2014/main" id="{F11660EF-1387-47A8-A24E-B05E3F60B979}"/>
              </a:ext>
            </a:extLst>
          </p:cNvPr>
          <p:cNvCxnSpPr>
            <a:cxnSpLocks/>
          </p:cNvCxnSpPr>
          <p:nvPr/>
        </p:nvCxnSpPr>
        <p:spPr>
          <a:xfrm rot="10800000">
            <a:off x="6325079" y="3310503"/>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D7EF238-71F4-4E53-8EF9-84E364F5FA03}"/>
              </a:ext>
            </a:extLst>
          </p:cNvPr>
          <p:cNvCxnSpPr>
            <a:cxnSpLocks/>
          </p:cNvCxnSpPr>
          <p:nvPr/>
        </p:nvCxnSpPr>
        <p:spPr>
          <a:xfrm flipV="1">
            <a:off x="7288605" y="3853339"/>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502F132-FE06-42B5-8136-91778BFC9757}"/>
              </a:ext>
            </a:extLst>
          </p:cNvPr>
          <p:cNvSpPr/>
          <p:nvPr/>
        </p:nvSpPr>
        <p:spPr bwMode="auto">
          <a:xfrm>
            <a:off x="5258037" y="743785"/>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6" name="Freeform: Shape 829">
            <a:extLst>
              <a:ext uri="{FF2B5EF4-FFF2-40B4-BE49-F238E27FC236}">
                <a16:creationId xmlns:a16="http://schemas.microsoft.com/office/drawing/2014/main" id="{811A3F88-D132-43CE-8D57-9D6A01F78680}"/>
              </a:ext>
            </a:extLst>
          </p:cNvPr>
          <p:cNvSpPr/>
          <p:nvPr/>
        </p:nvSpPr>
        <p:spPr bwMode="auto">
          <a:xfrm>
            <a:off x="6017395" y="2300536"/>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a:p>
            <a:pPr algn="ctr" defTabSz="699354" fontAlgn="base">
              <a:spcBef>
                <a:spcPct val="0"/>
              </a:spcBef>
              <a:spcAft>
                <a:spcPct val="0"/>
              </a:spcAft>
              <a:defRPr/>
            </a:pPr>
            <a:r>
              <a:rPr lang="en-US" sz="750" b="1" dirty="0">
                <a:solidFill>
                  <a:srgbClr val="50E6FF"/>
                </a:solidFill>
                <a:latin typeface="Segoe UI"/>
              </a:rPr>
              <a:t>SQL Server</a:t>
            </a:r>
          </a:p>
        </p:txBody>
      </p:sp>
      <p:grpSp>
        <p:nvGrpSpPr>
          <p:cNvPr id="17" name="Group 16">
            <a:extLst>
              <a:ext uri="{FF2B5EF4-FFF2-40B4-BE49-F238E27FC236}">
                <a16:creationId xmlns:a16="http://schemas.microsoft.com/office/drawing/2014/main" id="{E7648A18-D44F-4015-81D9-9EAAE296585E}"/>
              </a:ext>
            </a:extLst>
          </p:cNvPr>
          <p:cNvGrpSpPr/>
          <p:nvPr/>
        </p:nvGrpSpPr>
        <p:grpSpPr>
          <a:xfrm>
            <a:off x="4709100" y="2080596"/>
            <a:ext cx="488235" cy="473031"/>
            <a:chOff x="7157554" y="1735934"/>
            <a:chExt cx="397423" cy="398542"/>
          </a:xfrm>
        </p:grpSpPr>
        <p:grpSp>
          <p:nvGrpSpPr>
            <p:cNvPr id="18" name="Group 17">
              <a:extLst>
                <a:ext uri="{FF2B5EF4-FFF2-40B4-BE49-F238E27FC236}">
                  <a16:creationId xmlns:a16="http://schemas.microsoft.com/office/drawing/2014/main" id="{6B52FA8D-1B8F-4124-803E-B2F924E03151}"/>
                </a:ext>
              </a:extLst>
            </p:cNvPr>
            <p:cNvGrpSpPr/>
            <p:nvPr/>
          </p:nvGrpSpPr>
          <p:grpSpPr>
            <a:xfrm>
              <a:off x="7157554" y="1735934"/>
              <a:ext cx="397423" cy="398542"/>
              <a:chOff x="2107244" y="1575258"/>
              <a:chExt cx="310993" cy="264555"/>
            </a:xfrm>
            <a:solidFill>
              <a:srgbClr val="0078D7"/>
            </a:solidFill>
          </p:grpSpPr>
          <p:sp>
            <p:nvSpPr>
              <p:cNvPr id="23" name="Rectangle 9">
                <a:extLst>
                  <a:ext uri="{FF2B5EF4-FFF2-40B4-BE49-F238E27FC236}">
                    <a16:creationId xmlns:a16="http://schemas.microsoft.com/office/drawing/2014/main" id="{2717451D-E9ED-4BC0-BC39-CB800E8A5D8F}"/>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24" name="Line 10">
                <a:extLst>
                  <a:ext uri="{FF2B5EF4-FFF2-40B4-BE49-F238E27FC236}">
                    <a16:creationId xmlns:a16="http://schemas.microsoft.com/office/drawing/2014/main" id="{9B4481F4-9E05-48AB-BF0D-30AE05BEC474}"/>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19" name="Group 18">
              <a:extLst>
                <a:ext uri="{FF2B5EF4-FFF2-40B4-BE49-F238E27FC236}">
                  <a16:creationId xmlns:a16="http://schemas.microsoft.com/office/drawing/2014/main" id="{5DB3D958-3B27-4E91-8083-902C2D81E147}"/>
                </a:ext>
              </a:extLst>
            </p:cNvPr>
            <p:cNvGrpSpPr/>
            <p:nvPr/>
          </p:nvGrpSpPr>
          <p:grpSpPr>
            <a:xfrm>
              <a:off x="7264761" y="1903738"/>
              <a:ext cx="191394" cy="180132"/>
              <a:chOff x="2202934" y="1701907"/>
              <a:chExt cx="95690" cy="90061"/>
            </a:xfrm>
            <a:solidFill>
              <a:srgbClr val="50E6FF"/>
            </a:solidFill>
          </p:grpSpPr>
          <p:sp>
            <p:nvSpPr>
              <p:cNvPr id="21" name="Freeform 14">
                <a:extLst>
                  <a:ext uri="{FF2B5EF4-FFF2-40B4-BE49-F238E27FC236}">
                    <a16:creationId xmlns:a16="http://schemas.microsoft.com/office/drawing/2014/main" id="{B6F781C9-5E1E-4D25-9535-11BBC1256CE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22" name="Line 15">
                <a:extLst>
                  <a:ext uri="{FF2B5EF4-FFF2-40B4-BE49-F238E27FC236}">
                    <a16:creationId xmlns:a16="http://schemas.microsoft.com/office/drawing/2014/main" id="{437EC6C4-57DA-44F1-9F10-0487AD27576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20" name="Oval 19">
              <a:extLst>
                <a:ext uri="{FF2B5EF4-FFF2-40B4-BE49-F238E27FC236}">
                  <a16:creationId xmlns:a16="http://schemas.microsoft.com/office/drawing/2014/main" id="{7CCD55E5-1499-48E1-981B-EE095B6C9B2B}"/>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25" name="Straight Connector 24">
            <a:extLst>
              <a:ext uri="{FF2B5EF4-FFF2-40B4-BE49-F238E27FC236}">
                <a16:creationId xmlns:a16="http://schemas.microsoft.com/office/drawing/2014/main" id="{1808843E-13A3-4587-A746-498C394F5C4C}"/>
              </a:ext>
            </a:extLst>
          </p:cNvPr>
          <p:cNvCxnSpPr/>
          <p:nvPr/>
        </p:nvCxnSpPr>
        <p:spPr>
          <a:xfrm>
            <a:off x="6745309" y="2773672"/>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EA578EB-71D7-4689-84BB-7299B905CB77}"/>
              </a:ext>
            </a:extLst>
          </p:cNvPr>
          <p:cNvGrpSpPr/>
          <p:nvPr/>
        </p:nvGrpSpPr>
        <p:grpSpPr>
          <a:xfrm>
            <a:off x="6803303" y="3711292"/>
            <a:ext cx="456541" cy="461409"/>
            <a:chOff x="7632206" y="4181475"/>
            <a:chExt cx="1932899" cy="1953509"/>
          </a:xfrm>
        </p:grpSpPr>
        <p:sp>
          <p:nvSpPr>
            <p:cNvPr id="27" name="Rectangle 26">
              <a:extLst>
                <a:ext uri="{FF2B5EF4-FFF2-40B4-BE49-F238E27FC236}">
                  <a16:creationId xmlns:a16="http://schemas.microsoft.com/office/drawing/2014/main" id="{9F750CF6-DD57-4040-A84F-AD71EC19C519}"/>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8" name="Triangle 35">
              <a:extLst>
                <a:ext uri="{FF2B5EF4-FFF2-40B4-BE49-F238E27FC236}">
                  <a16:creationId xmlns:a16="http://schemas.microsoft.com/office/drawing/2014/main" id="{6B3F2B95-EF1D-4B44-8A1F-E70A1D433E77}"/>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9" name="Triangle 36">
              <a:extLst>
                <a:ext uri="{FF2B5EF4-FFF2-40B4-BE49-F238E27FC236}">
                  <a16:creationId xmlns:a16="http://schemas.microsoft.com/office/drawing/2014/main" id="{F0CA7F24-12FD-4EC2-AE1D-B184ADE7D7EF}"/>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0" name="Rectangle 29">
              <a:extLst>
                <a:ext uri="{FF2B5EF4-FFF2-40B4-BE49-F238E27FC236}">
                  <a16:creationId xmlns:a16="http://schemas.microsoft.com/office/drawing/2014/main" id="{DF9E3A9D-0449-416B-BE57-A99DB71B35D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1" name="Oval 30">
              <a:extLst>
                <a:ext uri="{FF2B5EF4-FFF2-40B4-BE49-F238E27FC236}">
                  <a16:creationId xmlns:a16="http://schemas.microsoft.com/office/drawing/2014/main" id="{A077345B-1887-4682-8B78-5ABEBF54F266}"/>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2" name="Oval 31">
              <a:extLst>
                <a:ext uri="{FF2B5EF4-FFF2-40B4-BE49-F238E27FC236}">
                  <a16:creationId xmlns:a16="http://schemas.microsoft.com/office/drawing/2014/main" id="{CFEBF6AA-A1A6-47BF-9D6B-4CFC99F70427}"/>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id="{B7D727E9-6253-4248-84EC-46E6934C76F0}"/>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4" name="Rectangle 33">
              <a:extLst>
                <a:ext uri="{FF2B5EF4-FFF2-40B4-BE49-F238E27FC236}">
                  <a16:creationId xmlns:a16="http://schemas.microsoft.com/office/drawing/2014/main" id="{34492210-E714-40F6-AE6B-6600D1F241F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5" name="Rectangle 34">
              <a:extLst>
                <a:ext uri="{FF2B5EF4-FFF2-40B4-BE49-F238E27FC236}">
                  <a16:creationId xmlns:a16="http://schemas.microsoft.com/office/drawing/2014/main" id="{F149320F-C131-4842-B0B0-9A1C3077D521}"/>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grpSp>
      <p:sp>
        <p:nvSpPr>
          <p:cNvPr id="36" name="TextBox 35">
            <a:extLst>
              <a:ext uri="{FF2B5EF4-FFF2-40B4-BE49-F238E27FC236}">
                <a16:creationId xmlns:a16="http://schemas.microsoft.com/office/drawing/2014/main" id="{0258904D-60FD-4CE5-9F0D-0732E32F5C27}"/>
              </a:ext>
            </a:extLst>
          </p:cNvPr>
          <p:cNvSpPr txBox="1"/>
          <p:nvPr/>
        </p:nvSpPr>
        <p:spPr>
          <a:xfrm>
            <a:off x="6617737" y="4218867"/>
            <a:ext cx="840463"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Launch pad</a:t>
            </a:r>
          </a:p>
        </p:txBody>
      </p:sp>
      <p:sp>
        <p:nvSpPr>
          <p:cNvPr id="37" name="Rectangle 36">
            <a:extLst>
              <a:ext uri="{FF2B5EF4-FFF2-40B4-BE49-F238E27FC236}">
                <a16:creationId xmlns:a16="http://schemas.microsoft.com/office/drawing/2014/main" id="{87D0817A-55CF-47A7-9C98-EA095CCB84D3}"/>
              </a:ext>
            </a:extLst>
          </p:cNvPr>
          <p:cNvSpPr/>
          <p:nvPr/>
        </p:nvSpPr>
        <p:spPr bwMode="auto">
          <a:xfrm>
            <a:off x="5824352" y="1387893"/>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8" name="Rectangle 37">
            <a:extLst>
              <a:ext uri="{FF2B5EF4-FFF2-40B4-BE49-F238E27FC236}">
                <a16:creationId xmlns:a16="http://schemas.microsoft.com/office/drawing/2014/main" id="{4B67A953-7B4D-404F-A802-B8CFF79BA9D1}"/>
              </a:ext>
            </a:extLst>
          </p:cNvPr>
          <p:cNvSpPr/>
          <p:nvPr/>
        </p:nvSpPr>
        <p:spPr bwMode="auto">
          <a:xfrm>
            <a:off x="7885272" y="1661339"/>
            <a:ext cx="824355" cy="213963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9" name="TextBox 38">
            <a:extLst>
              <a:ext uri="{FF2B5EF4-FFF2-40B4-BE49-F238E27FC236}">
                <a16:creationId xmlns:a16="http://schemas.microsoft.com/office/drawing/2014/main" id="{93E64186-58D4-4B31-B212-7C3EEB1F48B8}"/>
              </a:ext>
            </a:extLst>
          </p:cNvPr>
          <p:cNvSpPr txBox="1"/>
          <p:nvPr/>
        </p:nvSpPr>
        <p:spPr>
          <a:xfrm>
            <a:off x="8062944" y="1688539"/>
            <a:ext cx="469010" cy="461665"/>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40" name="Group 39">
            <a:extLst>
              <a:ext uri="{FF2B5EF4-FFF2-40B4-BE49-F238E27FC236}">
                <a16:creationId xmlns:a16="http://schemas.microsoft.com/office/drawing/2014/main" id="{E897DC3A-8502-4BD2-AB55-9D11FED46A25}"/>
              </a:ext>
            </a:extLst>
          </p:cNvPr>
          <p:cNvGrpSpPr>
            <a:grpSpLocks noChangeAspect="1"/>
          </p:cNvGrpSpPr>
          <p:nvPr/>
        </p:nvGrpSpPr>
        <p:grpSpPr bwMode="auto">
          <a:xfrm>
            <a:off x="8150953" y="2238587"/>
            <a:ext cx="313657" cy="315040"/>
            <a:chOff x="522" y="2880"/>
            <a:chExt cx="908" cy="912"/>
          </a:xfrm>
          <a:solidFill>
            <a:schemeClr val="accent1"/>
          </a:solidFill>
        </p:grpSpPr>
        <p:sp>
          <p:nvSpPr>
            <p:cNvPr id="41" name="Freeform 5">
              <a:extLst>
                <a:ext uri="{FF2B5EF4-FFF2-40B4-BE49-F238E27FC236}">
                  <a16:creationId xmlns:a16="http://schemas.microsoft.com/office/drawing/2014/main" id="{821605D3-C69D-46C0-806D-33634F6F9D0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42" name="Freeform 6">
              <a:extLst>
                <a:ext uri="{FF2B5EF4-FFF2-40B4-BE49-F238E27FC236}">
                  <a16:creationId xmlns:a16="http://schemas.microsoft.com/office/drawing/2014/main" id="{A7584286-4E82-4B6A-9511-ADD936FF4A5B}"/>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43" name="Group 42">
            <a:extLst>
              <a:ext uri="{FF2B5EF4-FFF2-40B4-BE49-F238E27FC236}">
                <a16:creationId xmlns:a16="http://schemas.microsoft.com/office/drawing/2014/main" id="{59F807D0-93C6-47ED-AE53-DDA2DC1DE507}"/>
              </a:ext>
            </a:extLst>
          </p:cNvPr>
          <p:cNvGrpSpPr/>
          <p:nvPr/>
        </p:nvGrpSpPr>
        <p:grpSpPr>
          <a:xfrm>
            <a:off x="8150953" y="2664888"/>
            <a:ext cx="313657" cy="522079"/>
            <a:chOff x="10695214" y="4270043"/>
            <a:chExt cx="860430" cy="1481780"/>
          </a:xfrm>
        </p:grpSpPr>
        <p:pic>
          <p:nvPicPr>
            <p:cNvPr id="44" name="Picture 43">
              <a:extLst>
                <a:ext uri="{FF2B5EF4-FFF2-40B4-BE49-F238E27FC236}">
                  <a16:creationId xmlns:a16="http://schemas.microsoft.com/office/drawing/2014/main" id="{C82DBA75-79D1-4BED-990A-41CD6D5032D4}"/>
                </a:ext>
              </a:extLst>
            </p:cNvPr>
            <p:cNvPicPr>
              <a:picLocks noChangeAspect="1"/>
            </p:cNvPicPr>
            <p:nvPr/>
          </p:nvPicPr>
          <p:blipFill rotWithShape="1">
            <a:blip r:embed="rId2"/>
            <a:srcRect r="56128"/>
            <a:stretch/>
          </p:blipFill>
          <p:spPr>
            <a:xfrm>
              <a:off x="10767230" y="4270043"/>
              <a:ext cx="716397" cy="952542"/>
            </a:xfrm>
            <a:prstGeom prst="rect">
              <a:avLst/>
            </a:prstGeom>
          </p:spPr>
        </p:pic>
        <p:pic>
          <p:nvPicPr>
            <p:cNvPr id="45" name="Picture 44">
              <a:extLst>
                <a:ext uri="{FF2B5EF4-FFF2-40B4-BE49-F238E27FC236}">
                  <a16:creationId xmlns:a16="http://schemas.microsoft.com/office/drawing/2014/main" id="{82AB19AD-D319-4316-B1D8-BED6F0BDEFB1}"/>
                </a:ext>
              </a:extLst>
            </p:cNvPr>
            <p:cNvPicPr>
              <a:picLocks noChangeAspect="1"/>
            </p:cNvPicPr>
            <p:nvPr/>
          </p:nvPicPr>
          <p:blipFill rotWithShape="1">
            <a:blip r:embed="rId2"/>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14009746-7BCB-45D8-B1A4-EE15F68F0D20}"/>
              </a:ext>
            </a:extLst>
          </p:cNvPr>
          <p:cNvGrpSpPr/>
          <p:nvPr/>
        </p:nvGrpSpPr>
        <p:grpSpPr>
          <a:xfrm>
            <a:off x="8558842" y="4218867"/>
            <a:ext cx="430783" cy="426137"/>
            <a:chOff x="6712956" y="9045673"/>
            <a:chExt cx="464984" cy="459971"/>
          </a:xfrm>
        </p:grpSpPr>
        <p:sp>
          <p:nvSpPr>
            <p:cNvPr id="47" name="Rectangle 46">
              <a:extLst>
                <a:ext uri="{FF2B5EF4-FFF2-40B4-BE49-F238E27FC236}">
                  <a16:creationId xmlns:a16="http://schemas.microsoft.com/office/drawing/2014/main" id="{6E1572DF-A4CF-4E7A-8938-DC8EE7721B98}"/>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88E0AAE5-539D-4234-BB86-5373A301AB42}"/>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8CD03CA0-AFF8-4F89-A95C-2944BBBFAFE0}"/>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8D2B336D-9474-4B83-B7CF-FDBDC0AAC57A}"/>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E262DC3-7205-4753-A546-0D08D425C5D0}"/>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A9377DA-AF04-463A-9DE0-F48EE51D4B77}"/>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8234CC7C-37C2-49FC-81A1-92A009725301}"/>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FDC0A79-0447-467C-B3A0-60ADB292D28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B883861-A981-46AF-9A42-C31557EC7E6F}"/>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1449AFD4-546D-4172-832A-E289A8456CCD}"/>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F98FEECD-EC2F-4F65-84DE-BC3A32BB0CC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E1375EF4-9F0F-4FF0-A821-8C2DAEB0046D}"/>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D057159C-2594-4A62-A6F6-B951BD5EB354}"/>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174999AC-1399-4253-8E32-2B72E21059FA}"/>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BF30DB14-A8A6-47C0-896C-713A4D4E11D7}"/>
              </a:ext>
            </a:extLst>
          </p:cNvPr>
          <p:cNvSpPr>
            <a:spLocks noChangeAspect="1" noEditPoints="1"/>
          </p:cNvSpPr>
          <p:nvPr/>
        </p:nvSpPr>
        <p:spPr bwMode="black">
          <a:xfrm>
            <a:off x="7503740" y="4571382"/>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pic>
        <p:nvPicPr>
          <p:cNvPr id="62" name="Picture 61">
            <a:extLst>
              <a:ext uri="{FF2B5EF4-FFF2-40B4-BE49-F238E27FC236}">
                <a16:creationId xmlns:a16="http://schemas.microsoft.com/office/drawing/2014/main" id="{F8B4F9C1-3AA6-4239-9ED8-F0DDA6522063}"/>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887941" y="4563315"/>
            <a:ext cx="256574" cy="305445"/>
          </a:xfrm>
          <a:prstGeom prst="rect">
            <a:avLst/>
          </a:prstGeom>
        </p:spPr>
      </p:pic>
      <p:pic>
        <p:nvPicPr>
          <p:cNvPr id="63" name="Picture 2" descr="Image result for .net">
            <a:extLst>
              <a:ext uri="{FF2B5EF4-FFF2-40B4-BE49-F238E27FC236}">
                <a16:creationId xmlns:a16="http://schemas.microsoft.com/office/drawing/2014/main" id="{F1726396-FCBB-4704-B509-60BF3713F5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0019" y="3366243"/>
            <a:ext cx="595523" cy="3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Resources</a:t>
            </a:r>
          </a:p>
        </p:txBody>
      </p:sp>
    </p:spTree>
    <p:extLst>
      <p:ext uri="{BB962C8B-B14F-4D97-AF65-F5344CB8AC3E}">
        <p14:creationId xmlns:p14="http://schemas.microsoft.com/office/powerpoint/2010/main" val="2881139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34AD-426D-4D21-89AA-C1496110B1E1}"/>
              </a:ext>
            </a:extLst>
          </p:cNvPr>
          <p:cNvSpPr txBox="1"/>
          <p:nvPr/>
        </p:nvSpPr>
        <p:spPr>
          <a:xfrm>
            <a:off x="801715" y="1548972"/>
            <a:ext cx="6958361" cy="2308324"/>
          </a:xfrm>
          <a:prstGeom prst="rect">
            <a:avLst/>
          </a:prstGeom>
          <a:noFill/>
        </p:spPr>
        <p:txBody>
          <a:bodyPr wrap="square" rtlCol="0">
            <a:spAutoFit/>
          </a:bodyPr>
          <a:lstStyle/>
          <a:p>
            <a:r>
              <a:rPr lang="en-US" dirty="0"/>
              <a:t>Data Science – </a:t>
            </a:r>
          </a:p>
          <a:p>
            <a:r>
              <a:rPr lang="en-US" dirty="0"/>
              <a:t>Team Data Science Process – </a:t>
            </a:r>
          </a:p>
          <a:p>
            <a:r>
              <a:rPr lang="en-US" dirty="0"/>
              <a:t>Artificial Intelligence – </a:t>
            </a:r>
          </a:p>
          <a:p>
            <a:r>
              <a:rPr lang="en-US" dirty="0"/>
              <a:t>Machine Learning – </a:t>
            </a:r>
          </a:p>
          <a:p>
            <a:r>
              <a:rPr lang="en-US" dirty="0"/>
              <a:t>Neural Network – </a:t>
            </a:r>
          </a:p>
          <a:p>
            <a:r>
              <a:rPr lang="en-US" dirty="0"/>
              <a:t>Deep Neural Network –</a:t>
            </a:r>
          </a:p>
          <a:p>
            <a:r>
              <a:rPr lang="en-US" dirty="0"/>
              <a:t>Azure and SQL Server can help!</a:t>
            </a:r>
          </a:p>
          <a:p>
            <a:endParaRPr lang="en-US" dirty="0"/>
          </a:p>
        </p:txBody>
      </p:sp>
      <p:sp>
        <p:nvSpPr>
          <p:cNvPr id="5" name="TextBox 4">
            <a:extLst>
              <a:ext uri="{FF2B5EF4-FFF2-40B4-BE49-F238E27FC236}">
                <a16:creationId xmlns:a16="http://schemas.microsoft.com/office/drawing/2014/main" id="{BCA5EE7D-796B-433C-AFFC-F1FD049FEE0F}"/>
              </a:ext>
            </a:extLst>
          </p:cNvPr>
          <p:cNvSpPr txBox="1"/>
          <p:nvPr/>
        </p:nvSpPr>
        <p:spPr>
          <a:xfrm>
            <a:off x="801715" y="1548972"/>
            <a:ext cx="6958361" cy="2308324"/>
          </a:xfrm>
          <a:prstGeom prst="rect">
            <a:avLst/>
          </a:prstGeom>
          <a:noFill/>
        </p:spPr>
        <p:txBody>
          <a:bodyPr wrap="square" rtlCol="0">
            <a:spAutoFit/>
          </a:bodyPr>
          <a:lstStyle/>
          <a:p>
            <a:r>
              <a:rPr lang="en-US" dirty="0"/>
              <a:t>Data Science – analysis of data using scientific processes</a:t>
            </a:r>
          </a:p>
          <a:p>
            <a:r>
              <a:rPr lang="en-US" dirty="0"/>
              <a:t>Team Data Science Process – recommended data science lifecycle</a:t>
            </a:r>
          </a:p>
          <a:p>
            <a:r>
              <a:rPr lang="en-US" dirty="0"/>
              <a:t>Artificial Intelligence – mimicking speech, vision, reasoning</a:t>
            </a:r>
          </a:p>
          <a:p>
            <a:r>
              <a:rPr lang="en-US" dirty="0"/>
              <a:t>Machine Learning – making predictions from data</a:t>
            </a:r>
          </a:p>
          <a:p>
            <a:r>
              <a:rPr lang="en-US" dirty="0"/>
              <a:t>Neural Network – common Machine Learning technique</a:t>
            </a:r>
          </a:p>
          <a:p>
            <a:r>
              <a:rPr lang="en-US" dirty="0"/>
              <a:t>Deep Neural Network – Neural Network with multiple hidden layers</a:t>
            </a:r>
          </a:p>
          <a:p>
            <a:r>
              <a:rPr lang="en-US" dirty="0"/>
              <a:t>Azure and SQL Server can help!</a:t>
            </a:r>
          </a:p>
          <a:p>
            <a:endParaRPr lang="en-US" dirty="0"/>
          </a:p>
        </p:txBody>
      </p:sp>
      <p:sp>
        <p:nvSpPr>
          <p:cNvPr id="3" name="Explosion: 14 Points 2">
            <a:extLst>
              <a:ext uri="{FF2B5EF4-FFF2-40B4-BE49-F238E27FC236}">
                <a16:creationId xmlns:a16="http://schemas.microsoft.com/office/drawing/2014/main" id="{67A050BF-832A-4BEC-95BF-0D9FAACCAEC6}"/>
              </a:ext>
            </a:extLst>
          </p:cNvPr>
          <p:cNvSpPr/>
          <p:nvPr/>
        </p:nvSpPr>
        <p:spPr>
          <a:xfrm>
            <a:off x="723754" y="34043"/>
            <a:ext cx="3286772" cy="15149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POP QUIZ</a:t>
            </a:r>
          </a:p>
        </p:txBody>
      </p:sp>
    </p:spTree>
    <p:extLst>
      <p:ext uri="{BB962C8B-B14F-4D97-AF65-F5344CB8AC3E}">
        <p14:creationId xmlns:p14="http://schemas.microsoft.com/office/powerpoint/2010/main" val="13462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28650" y="722907"/>
            <a:ext cx="2620771" cy="3697685"/>
          </a:xfrm>
        </p:spPr>
        <p:txBody>
          <a:bodyPr>
            <a:normAutofit/>
          </a:bodyPr>
          <a:lstStyle/>
          <a:p>
            <a:pPr algn="r"/>
            <a:r>
              <a:rPr lang="en-US" sz="3300" dirty="0">
                <a:solidFill>
                  <a:srgbClr val="00FFFF"/>
                </a:solidFill>
              </a:rPr>
              <a:t>Resources</a:t>
            </a:r>
          </a:p>
        </p:txBody>
      </p:sp>
      <p:cxnSp>
        <p:nvCxnSpPr>
          <p:cNvPr id="25"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3732023" y="722907"/>
            <a:ext cx="4783327" cy="3697685"/>
          </a:xfrm>
        </p:spPr>
        <p:txBody>
          <a:bodyPr anchor="ctr">
            <a:normAutofit/>
          </a:bodyPr>
          <a:lstStyle/>
          <a:p>
            <a:pPr marL="0" indent="0">
              <a:buNone/>
            </a:pPr>
            <a:r>
              <a:rPr lang="en-US" sz="1800" dirty="0">
                <a:solidFill>
                  <a:schemeClr val="bg1"/>
                </a:solidFill>
              </a:rPr>
              <a:t>SQL Server Workshops </a:t>
            </a:r>
            <a:endParaRPr lang="en-US" sz="1800" dirty="0">
              <a:solidFill>
                <a:schemeClr val="bg1"/>
              </a:solidFill>
              <a:hlinkClick r:id="" action="ppaction://noaction">
                <a:extLst>
                  <a:ext uri="{A12FA001-AC4F-418D-AE19-62706E023703}">
                    <ahyp:hlinkClr xmlns:ahyp="http://schemas.microsoft.com/office/drawing/2018/hyperlinkcolor" val="tx"/>
                  </a:ext>
                </a:extLst>
              </a:hlinkClick>
            </a:endParaRPr>
          </a:p>
          <a:p>
            <a:pPr marL="0" indent="0">
              <a:buNone/>
            </a:pPr>
            <a:r>
              <a:rPr lang="en-US" sz="1800" dirty="0">
                <a:solidFill>
                  <a:srgbClr val="00FFFF"/>
                </a:solidFill>
                <a:hlinkClick r:id="rId3">
                  <a:extLst>
                    <a:ext uri="{A12FA001-AC4F-418D-AE19-62706E023703}">
                      <ahyp:hlinkClr xmlns:ahyp="http://schemas.microsoft.com/office/drawing/2018/hyperlinkcolor" val="tx"/>
                    </a:ext>
                  </a:extLst>
                </a:hlinkClick>
              </a:rPr>
              <a:t>https://aka.ms/sqlworkshops</a:t>
            </a:r>
            <a:r>
              <a:rPr lang="en-US" sz="1800" dirty="0">
                <a:solidFill>
                  <a:srgbClr val="00FFFF"/>
                </a:solidFill>
              </a:rPr>
              <a:t> </a:t>
            </a:r>
            <a:endParaRPr lang="en-US" sz="1800" i="1" dirty="0">
              <a:solidFill>
                <a:srgbClr val="00FFFF"/>
              </a:solidFill>
            </a:endParaRPr>
          </a:p>
          <a:p>
            <a:pPr marL="0" indent="0">
              <a:buNone/>
            </a:pPr>
            <a:r>
              <a:rPr lang="en-US" sz="1800" i="1" dirty="0">
                <a:solidFill>
                  <a:schemeClr val="bg1"/>
                </a:solidFill>
              </a:rPr>
              <a:t>(look for SQL Server Machine Learning)</a:t>
            </a:r>
          </a:p>
          <a:p>
            <a:pPr marL="0" indent="0">
              <a:buNone/>
            </a:pPr>
            <a:endParaRPr lang="en-US" sz="1800" i="1" dirty="0">
              <a:solidFill>
                <a:schemeClr val="bg1"/>
              </a:solidFill>
            </a:endParaRPr>
          </a:p>
          <a:p>
            <a:pPr marL="0" indent="0">
              <a:buNone/>
            </a:pPr>
            <a:r>
              <a:rPr lang="en-US" sz="1800" dirty="0">
                <a:solidFill>
                  <a:schemeClr val="bg1"/>
                </a:solidFill>
              </a:rPr>
              <a:t>Watch Data Exposed!</a:t>
            </a:r>
          </a:p>
          <a:p>
            <a:pPr marL="0" indent="0">
              <a:buNone/>
            </a:pPr>
            <a:r>
              <a:rPr lang="en-US" sz="1800" dirty="0">
                <a:solidFill>
                  <a:srgbClr val="00FFFF"/>
                </a:solidFill>
                <a:hlinkClick r:id="rId4">
                  <a:extLst>
                    <a:ext uri="{A12FA001-AC4F-418D-AE19-62706E023703}">
                      <ahyp:hlinkClr xmlns:ahyp="http://schemas.microsoft.com/office/drawing/2018/hyperlinkcolor" val="tx"/>
                    </a:ext>
                  </a:extLst>
                </a:hlinkClick>
              </a:rPr>
              <a:t>https://aka.ms/azuresqlyt</a:t>
            </a:r>
            <a:r>
              <a:rPr lang="en-US" sz="1800" dirty="0">
                <a:solidFill>
                  <a:srgbClr val="00FFFF"/>
                </a:solidFill>
              </a:rPr>
              <a:t> </a:t>
            </a:r>
          </a:p>
          <a:p>
            <a:pPr marL="0" indent="0">
              <a:buNone/>
            </a:pPr>
            <a:endParaRPr lang="en-US" sz="1800" i="1" dirty="0">
              <a:solidFill>
                <a:schemeClr val="bg1"/>
              </a:solidFill>
            </a:endParaRPr>
          </a:p>
          <a:p>
            <a:pPr marL="0" indent="0">
              <a:buNone/>
            </a:pPr>
            <a:r>
              <a:rPr lang="en-US" sz="1800" dirty="0">
                <a:solidFill>
                  <a:schemeClr val="bg1"/>
                </a:solidFill>
              </a:rPr>
              <a:t>Other sessions and code from me</a:t>
            </a:r>
          </a:p>
          <a:p>
            <a:pPr marL="0" indent="0">
              <a:buNone/>
            </a:pPr>
            <a:r>
              <a:rPr lang="en-US" sz="1800" dirty="0">
                <a:solidFill>
                  <a:srgbClr val="00FFFF"/>
                </a:solidFill>
                <a:hlinkClick r:id="rId5">
                  <a:extLst>
                    <a:ext uri="{A12FA001-AC4F-418D-AE19-62706E023703}">
                      <ahyp:hlinkClr xmlns:ahyp="http://schemas.microsoft.com/office/drawing/2018/hyperlinkcolor" val="tx"/>
                    </a:ext>
                  </a:extLst>
                </a:hlinkClick>
              </a:rPr>
              <a:t>https://aka.ms/annalytics</a:t>
            </a:r>
            <a:r>
              <a:rPr lang="en-US" sz="1800" dirty="0">
                <a:solidFill>
                  <a:srgbClr val="00FFFF"/>
                </a:solidFill>
              </a:rPr>
              <a:t> </a:t>
            </a:r>
          </a:p>
        </p:txBody>
      </p:sp>
      <p:grpSp>
        <p:nvGrpSpPr>
          <p:cNvPr id="6" name="Group 5">
            <a:extLst>
              <a:ext uri="{FF2B5EF4-FFF2-40B4-BE49-F238E27FC236}">
                <a16:creationId xmlns:a16="http://schemas.microsoft.com/office/drawing/2014/main" id="{447B3820-58AE-41BF-B702-CFA77C2A4BC9}"/>
              </a:ext>
            </a:extLst>
          </p:cNvPr>
          <p:cNvGrpSpPr/>
          <p:nvPr/>
        </p:nvGrpSpPr>
        <p:grpSpPr>
          <a:xfrm>
            <a:off x="331886" y="4254456"/>
            <a:ext cx="229600" cy="229600"/>
            <a:chOff x="470537" y="3886355"/>
            <a:chExt cx="229600" cy="229600"/>
          </a:xfrm>
          <a:solidFill>
            <a:srgbClr val="00FFFF"/>
          </a:solidFill>
        </p:grpSpPr>
        <p:sp>
          <p:nvSpPr>
            <p:cNvPr id="7" name="Rounded Rectangle 15">
              <a:extLst>
                <a:ext uri="{FF2B5EF4-FFF2-40B4-BE49-F238E27FC236}">
                  <a16:creationId xmlns:a16="http://schemas.microsoft.com/office/drawing/2014/main" id="{C1FF166E-F1CF-4371-8C0E-AAB0C6C3FEA8}"/>
                </a:ext>
              </a:extLst>
            </p:cNvPr>
            <p:cNvSpPr/>
            <p:nvPr/>
          </p:nvSpPr>
          <p:spPr>
            <a:xfrm>
              <a:off x="470537" y="3886355"/>
              <a:ext cx="229600" cy="229600"/>
            </a:xfrm>
            <a:prstGeom prst="round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8" name="Freeform 383">
              <a:extLst>
                <a:ext uri="{FF2B5EF4-FFF2-40B4-BE49-F238E27FC236}">
                  <a16:creationId xmlns:a16="http://schemas.microsoft.com/office/drawing/2014/main" id="{56CC87BC-8093-4CE2-80EF-3B6A6E832479}"/>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1"/>
            </a:solidFill>
            <a:ln>
              <a:noFill/>
            </a:ln>
          </p:spPr>
          <p:txBody>
            <a:bodyPr/>
            <a:lstStyle/>
            <a:p>
              <a:endParaRPr lang="en-US" b="1">
                <a:solidFill>
                  <a:schemeClr val="bg1"/>
                </a:solidFill>
              </a:endParaRPr>
            </a:p>
          </p:txBody>
        </p:sp>
      </p:grpSp>
      <p:sp>
        <p:nvSpPr>
          <p:cNvPr id="9" name="Rounded Rectangle 18">
            <a:extLst>
              <a:ext uri="{FF2B5EF4-FFF2-40B4-BE49-F238E27FC236}">
                <a16:creationId xmlns:a16="http://schemas.microsoft.com/office/drawing/2014/main" id="{0777657F-3C4F-47AC-BD11-AB6EF00F7902}"/>
              </a:ext>
            </a:extLst>
          </p:cNvPr>
          <p:cNvSpPr/>
          <p:nvPr/>
        </p:nvSpPr>
        <p:spPr>
          <a:xfrm>
            <a:off x="331886" y="4655289"/>
            <a:ext cx="229600" cy="229600"/>
          </a:xfrm>
          <a:prstGeom prst="roundRect">
            <a:avLst/>
          </a:prstGeom>
          <a:solidFill>
            <a:srgbClr val="00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10" name="Text Placeholder 38">
            <a:extLst>
              <a:ext uri="{FF2B5EF4-FFF2-40B4-BE49-F238E27FC236}">
                <a16:creationId xmlns:a16="http://schemas.microsoft.com/office/drawing/2014/main" id="{0675292D-6532-4D49-8B86-7F3FD5547995}"/>
              </a:ext>
            </a:extLst>
          </p:cNvPr>
          <p:cNvSpPr txBox="1">
            <a:spLocks/>
          </p:cNvSpPr>
          <p:nvPr/>
        </p:nvSpPr>
        <p:spPr>
          <a:xfrm>
            <a:off x="554344" y="4218936"/>
            <a:ext cx="3598807" cy="1068958"/>
          </a:xfrm>
          <a:prstGeom prst="rect">
            <a:avLst/>
          </a:prstGeom>
        </p:spPr>
        <p:txBody>
          <a:bodyPr/>
          <a:lst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indent="0">
              <a:buNone/>
            </a:pPr>
            <a:r>
              <a:rPr lang="en-US" sz="1800" b="0" kern="0" dirty="0">
                <a:solidFill>
                  <a:schemeClr val="bg1"/>
                </a:solidFill>
              </a:rPr>
              <a:t>@AnalyticAnna</a:t>
            </a:r>
          </a:p>
          <a:p>
            <a:pPr marL="0" indent="0">
              <a:buNone/>
            </a:pPr>
            <a:r>
              <a:rPr lang="en-US" sz="1800" b="0" kern="0" dirty="0">
                <a:solidFill>
                  <a:schemeClr val="bg1"/>
                </a:solidFill>
              </a:rPr>
              <a:t>antho@microsoft.com</a:t>
            </a:r>
          </a:p>
        </p:txBody>
      </p:sp>
      <p:sp>
        <p:nvSpPr>
          <p:cNvPr id="11" name="Freeform 25">
            <a:extLst>
              <a:ext uri="{FF2B5EF4-FFF2-40B4-BE49-F238E27FC236}">
                <a16:creationId xmlns:a16="http://schemas.microsoft.com/office/drawing/2014/main" id="{C710A7D3-FC95-4851-8A5A-F7C40D65F649}"/>
              </a:ext>
            </a:extLst>
          </p:cNvPr>
          <p:cNvSpPr/>
          <p:nvPr/>
        </p:nvSpPr>
        <p:spPr>
          <a:xfrm>
            <a:off x="402945" y="4731870"/>
            <a:ext cx="102745" cy="43089"/>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b="1">
              <a:solidFill>
                <a:schemeClr val="bg1"/>
              </a:solidFill>
            </a:endParaRPr>
          </a:p>
        </p:txBody>
      </p:sp>
      <p:sp>
        <p:nvSpPr>
          <p:cNvPr id="12" name="Freeform 26">
            <a:extLst>
              <a:ext uri="{FF2B5EF4-FFF2-40B4-BE49-F238E27FC236}">
                <a16:creationId xmlns:a16="http://schemas.microsoft.com/office/drawing/2014/main" id="{C0CB7164-709B-49F6-A2E2-8F63DE5C2854}"/>
              </a:ext>
            </a:extLst>
          </p:cNvPr>
          <p:cNvSpPr/>
          <p:nvPr/>
        </p:nvSpPr>
        <p:spPr>
          <a:xfrm>
            <a:off x="395313" y="4753415"/>
            <a:ext cx="116315" cy="74074"/>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b="1">
              <a:solidFill>
                <a:schemeClr val="bg1"/>
              </a:solidFill>
            </a:endParaRPr>
          </a:p>
        </p:txBody>
      </p:sp>
      <p:sp>
        <p:nvSpPr>
          <p:cNvPr id="13" name="Title 1">
            <a:extLst>
              <a:ext uri="{FF2B5EF4-FFF2-40B4-BE49-F238E27FC236}">
                <a16:creationId xmlns:a16="http://schemas.microsoft.com/office/drawing/2014/main" id="{7F208ABE-A319-4089-B7F2-67738CCB91C2}"/>
              </a:ext>
            </a:extLst>
          </p:cNvPr>
          <p:cNvSpPr txBox="1">
            <a:spLocks/>
          </p:cNvSpPr>
          <p:nvPr/>
        </p:nvSpPr>
        <p:spPr>
          <a:xfrm>
            <a:off x="3538200" y="4388746"/>
            <a:ext cx="5051456" cy="754754"/>
          </a:xfrm>
          <a:prstGeom prst="rect">
            <a:avLst/>
          </a:prstGeom>
        </p:spPr>
        <p:txBody>
          <a:bodyPr vert="horz" lIns="91440" tIns="45720" rIns="91440" bIns="45720" rtlCol="0" anchor="ctr">
            <a:normAutofit fontScale="850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dirty="0">
                <a:solidFill>
                  <a:srgbClr val="00FFFF"/>
                </a:solidFill>
              </a:rPr>
              <a:t>Google/Bing “30 Days to Learn It”</a:t>
            </a:r>
          </a:p>
        </p:txBody>
      </p:sp>
    </p:spTree>
    <p:extLst>
      <p:ext uri="{BB962C8B-B14F-4D97-AF65-F5344CB8AC3E}">
        <p14:creationId xmlns:p14="http://schemas.microsoft.com/office/powerpoint/2010/main" val="3827920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Data Science</a:t>
            </a:r>
          </a:p>
        </p:txBody>
      </p:sp>
    </p:spTree>
    <p:extLst>
      <p:ext uri="{BB962C8B-B14F-4D97-AF65-F5344CB8AC3E}">
        <p14:creationId xmlns:p14="http://schemas.microsoft.com/office/powerpoint/2010/main" val="6665158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3"/>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4"/>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9747-3C83-4388-A0B5-3E97709C57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36A09D-1381-48DB-B16E-2F2F5371D43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9675E66-5376-495A-AF0E-D3FFEE63A9AF}"/>
              </a:ext>
            </a:extLst>
          </p:cNvPr>
          <p:cNvPicPr>
            <a:picLocks noChangeAspect="1"/>
          </p:cNvPicPr>
          <p:nvPr/>
        </p:nvPicPr>
        <p:blipFill>
          <a:blip r:embed="rId2"/>
          <a:stretch>
            <a:fillRect/>
          </a:stretch>
        </p:blipFill>
        <p:spPr>
          <a:xfrm>
            <a:off x="1124632" y="0"/>
            <a:ext cx="6894735" cy="5143500"/>
          </a:xfrm>
          <a:prstGeom prst="rect">
            <a:avLst/>
          </a:prstGeom>
        </p:spPr>
      </p:pic>
    </p:spTree>
    <p:extLst>
      <p:ext uri="{BB962C8B-B14F-4D97-AF65-F5344CB8AC3E}">
        <p14:creationId xmlns:p14="http://schemas.microsoft.com/office/powerpoint/2010/main" val="184557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B3B3-E36D-4690-9317-71957C061F14}"/>
              </a:ext>
            </a:extLst>
          </p:cNvPr>
          <p:cNvSpPr>
            <a:spLocks noGrp="1"/>
          </p:cNvSpPr>
          <p:nvPr>
            <p:ph type="title"/>
          </p:nvPr>
        </p:nvSpPr>
        <p:spPr/>
        <p:txBody>
          <a:bodyPr/>
          <a:lstStyle/>
          <a:p>
            <a:r>
              <a:rPr lang="en-US" dirty="0"/>
              <a:t>Spoilers!</a:t>
            </a:r>
          </a:p>
        </p:txBody>
      </p:sp>
      <p:sp>
        <p:nvSpPr>
          <p:cNvPr id="3" name="Text Placeholder 2">
            <a:extLst>
              <a:ext uri="{FF2B5EF4-FFF2-40B4-BE49-F238E27FC236}">
                <a16:creationId xmlns:a16="http://schemas.microsoft.com/office/drawing/2014/main" id="{86850BC8-C3A7-4BA6-9A9B-3A16CEA63EA8}"/>
              </a:ext>
            </a:extLst>
          </p:cNvPr>
          <p:cNvSpPr>
            <a:spLocks noGrp="1"/>
          </p:cNvSpPr>
          <p:nvPr>
            <p:ph type="body" sz="quarter" idx="10"/>
          </p:nvPr>
        </p:nvSpPr>
        <p:spPr/>
        <p:txBody>
          <a:bodyPr/>
          <a:lstStyle/>
          <a:p>
            <a:endParaRPr lang="en-US" dirty="0"/>
          </a:p>
        </p:txBody>
      </p:sp>
      <p:pic>
        <p:nvPicPr>
          <p:cNvPr id="1026" name="Picture 2">
            <a:extLst>
              <a:ext uri="{FF2B5EF4-FFF2-40B4-BE49-F238E27FC236}">
                <a16:creationId xmlns:a16="http://schemas.microsoft.com/office/drawing/2014/main" id="{33CB5ADE-C8FE-474E-A9C9-6C9B556D9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93" y="1075778"/>
            <a:ext cx="6525846" cy="286412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895A240-9B8F-4415-AB8D-E808CA748B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032" y="277041"/>
            <a:ext cx="3848817" cy="198194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029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Artificial Intelligence</a:t>
            </a:r>
          </a:p>
        </p:txBody>
      </p:sp>
    </p:spTree>
    <p:extLst>
      <p:ext uri="{BB962C8B-B14F-4D97-AF65-F5344CB8AC3E}">
        <p14:creationId xmlns:p14="http://schemas.microsoft.com/office/powerpoint/2010/main" val="42153693"/>
      </p:ext>
    </p:extLst>
  </p:cSld>
  <p:clrMapOvr>
    <a:masterClrMapping/>
  </p:clrMapOvr>
  <p:transition>
    <p:fade/>
  </p:transition>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F28D43E4-9321-4EAA-B7F6-86142306EE31}"/>
    </a:ext>
  </a:extLst>
</a:theme>
</file>

<file path=ppt/theme/theme7.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Props1.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3.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11232</TotalTime>
  <Words>5435</Words>
  <Application>Microsoft Office PowerPoint</Application>
  <PresentationFormat>On-screen Show (16:9)</PresentationFormat>
  <Paragraphs>690</Paragraphs>
  <Slides>39</Slides>
  <Notes>32</Notes>
  <HiddenSlides>5</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39</vt:i4>
      </vt:variant>
    </vt:vector>
  </HeadingPairs>
  <TitlesOfParts>
    <vt:vector size="60" baseType="lpstr">
      <vt:lpstr>Arial</vt:lpstr>
      <vt:lpstr>Calibri</vt:lpstr>
      <vt:lpstr>Calibri Light</vt:lpstr>
      <vt:lpstr>Cambria</vt:lpstr>
      <vt:lpstr>Cambria Math</vt:lpstr>
      <vt:lpstr>Gill Sans</vt:lpstr>
      <vt:lpstr>Myriad Pro</vt:lpstr>
      <vt:lpstr>Segoe UI</vt:lpstr>
      <vt:lpstr>Segoe UI Light</vt:lpstr>
      <vt:lpstr>Segoe UI Semibold</vt:lpstr>
      <vt:lpstr>Segoe UI Semilight</vt:lpstr>
      <vt:lpstr>Verdana</vt:lpstr>
      <vt:lpstr>Wingdings</vt:lpstr>
      <vt:lpstr>PASS 2013_SpeakerTemplate_16x9</vt:lpstr>
      <vt:lpstr>Office Theme</vt:lpstr>
      <vt:lpstr>2_Build 2019 Black</vt:lpstr>
      <vt:lpstr>2_5-50203_Microsoft_Ignite_Template</vt:lpstr>
      <vt:lpstr>SQLintersection</vt:lpstr>
      <vt:lpstr>Microsoft 365 PPT Template - 2018</vt:lpstr>
      <vt:lpstr>1_SQLintersection</vt:lpstr>
      <vt:lpstr>2_WHITE TEMPLATE</vt:lpstr>
      <vt:lpstr>PowerPoint Presentation</vt:lpstr>
      <vt:lpstr>A behind the scenes look at ML, AI, and Deep Learning for the Data Professional</vt:lpstr>
      <vt:lpstr>Agenda</vt:lpstr>
      <vt:lpstr>Data Science</vt:lpstr>
      <vt:lpstr>Data Science Described</vt:lpstr>
      <vt:lpstr>PowerPoint Presentation</vt:lpstr>
      <vt:lpstr>Progression</vt:lpstr>
      <vt:lpstr>Spoilers!</vt:lpstr>
      <vt:lpstr>Artificial Intelligence</vt:lpstr>
      <vt:lpstr>Artificial Intelligence</vt:lpstr>
      <vt:lpstr>Artificial Intelligence Uses and Implementation Families</vt:lpstr>
      <vt:lpstr>PowerPoint Presentation</vt:lpstr>
      <vt:lpstr>Demo  Applied AI in SQL </vt:lpstr>
      <vt:lpstr>Artificial Intelligence Uses and Implementation Families</vt:lpstr>
      <vt:lpstr>Machine Learning</vt:lpstr>
      <vt:lpstr>Machine Learning</vt:lpstr>
      <vt:lpstr>Machine Learning Simplified</vt:lpstr>
      <vt:lpstr>Machine Learning Uses and Algorithm Families</vt:lpstr>
      <vt:lpstr>Languages and Libraries</vt:lpstr>
      <vt:lpstr>Example Code</vt:lpstr>
      <vt:lpstr>Demo  Machine Learning in SQL</vt:lpstr>
      <vt:lpstr>Deep Learning</vt:lpstr>
      <vt:lpstr>Complex Predictions and Classifications</vt:lpstr>
      <vt:lpstr>Common use cases for deep learning</vt:lpstr>
      <vt:lpstr>PowerPoint Presentation</vt:lpstr>
      <vt:lpstr>Understanding Deep Learning  Learning through layers</vt:lpstr>
      <vt:lpstr>Demo  Not-so-deep Learning with Neural Networks  </vt:lpstr>
      <vt:lpstr>Understanding Deep Learning  Learning through layers</vt:lpstr>
      <vt:lpstr>Extra view (time permitting)  Visualizing features in DNNs  </vt:lpstr>
      <vt:lpstr>PowerPoint Presentation</vt:lpstr>
      <vt:lpstr>PowerPoint Presentation</vt:lpstr>
      <vt:lpstr>Platforms and tools</vt:lpstr>
      <vt:lpstr>PowerPoint Presentation</vt:lpstr>
      <vt:lpstr>PowerPoint Presentation</vt:lpstr>
      <vt:lpstr>PowerPoint Presentation</vt:lpstr>
      <vt:lpstr>Hybrid Modeling and Deployments Deploy and manage models on internal systems or intelligent cloud and edge </vt:lpstr>
      <vt:lpstr>Resources</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56</cp:revision>
  <dcterms:created xsi:type="dcterms:W3CDTF">2019-10-25T12:47:01Z</dcterms:created>
  <dcterms:modified xsi:type="dcterms:W3CDTF">2021-08-19T22:55:33Z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2019-10-25T14:16:07.3624655Z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275a7e48-f995-4f88-90ba-b4fbc11a6be1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